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94" r:id="rId4"/>
    <p:sldId id="266" r:id="rId5"/>
    <p:sldId id="290" r:id="rId6"/>
    <p:sldId id="296" r:id="rId7"/>
    <p:sldId id="267" r:id="rId8"/>
    <p:sldId id="281" r:id="rId9"/>
    <p:sldId id="291" r:id="rId10"/>
    <p:sldId id="295" r:id="rId11"/>
    <p:sldId id="270" r:id="rId12"/>
    <p:sldId id="292" r:id="rId13"/>
    <p:sldId id="297" r:id="rId14"/>
    <p:sldId id="280" r:id="rId15"/>
    <p:sldId id="271" r:id="rId16"/>
    <p:sldId id="293" r:id="rId17"/>
    <p:sldId id="299" r:id="rId18"/>
    <p:sldId id="284" r:id="rId19"/>
    <p:sldId id="300"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67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BO" sz="2800" dirty="0"/>
              <a:t>Recursos</a:t>
            </a:r>
            <a:r>
              <a:rPr lang="es-BO" sz="2800" baseline="0" dirty="0"/>
              <a:t> corrientes institucionales</a:t>
            </a:r>
            <a:endParaRPr lang="es-BO" sz="28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BO"/>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695-46AD-9EF4-A31AB0A3822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695-46AD-9EF4-A31AB0A38229}"/>
              </c:ext>
            </c:extLst>
          </c:dPt>
          <c:dLbls>
            <c:dLbl>
              <c:idx val="0"/>
              <c:layout>
                <c:manualLayout>
                  <c:x val="8.4569641173890182E-4"/>
                  <c:y val="-4.5028289340400089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800" baseline="0" dirty="0"/>
                      <a:t>RECURSOS TGN
</a:t>
                    </a:r>
                    <a:fld id="{CB03E8CE-CE3C-4354-AC9E-73118E462388}" type="PERCENTAGE">
                      <a:rPr lang="en-US" sz="2400" baseline="0"/>
                      <a:pPr>
                        <a:defRPr/>
                      </a:pPr>
                      <a:t>[PORCENTAJE]</a:t>
                    </a:fld>
                    <a:endParaRPr lang="en-US" sz="1800"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1"/>
              <c:showSerName val="0"/>
              <c:showPercent val="1"/>
              <c:showBubbleSize val="0"/>
              <c:extLst>
                <c:ext xmlns:c15="http://schemas.microsoft.com/office/drawing/2012/chart" uri="{CE6537A1-D6FC-4f65-9D91-7224C49458BB}">
                  <c15:layout>
                    <c:manualLayout>
                      <c:w val="0.30651377952755904"/>
                      <c:h val="0.17782407407407402"/>
                    </c:manualLayout>
                  </c15:layout>
                  <c15:dlblFieldTable/>
                  <c15:showDataLabelsRange val="0"/>
                </c:ext>
                <c:ext xmlns:c16="http://schemas.microsoft.com/office/drawing/2014/chart" uri="{C3380CC4-5D6E-409C-BE32-E72D297353CC}">
                  <c16:uniqueId val="{00000001-2695-46AD-9EF4-A31AB0A38229}"/>
                </c:ext>
              </c:extLst>
            </c:dLbl>
            <c:dLbl>
              <c:idx val="1"/>
              <c:layout>
                <c:manualLayout>
                  <c:x val="-2.7625510109415104E-2"/>
                  <c:y val="0.1366777261676807"/>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baseline="0" dirty="0"/>
                      <a:t>RECURSOS ESPECIFICOS
</a:t>
                    </a:r>
                    <a:fld id="{14441012-45A7-40A0-9E55-3A8D64A47226}" type="PERCENTAGE">
                      <a:rPr lang="en-US" sz="2000" baseline="0"/>
                      <a:pPr>
                        <a:defRPr/>
                      </a:pPr>
                      <a:t>[PORCENTAJE]</a:t>
                    </a:fld>
                    <a:endParaRPr lang="en-US" sz="1600"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1"/>
              <c:showSerName val="0"/>
              <c:showPercent val="1"/>
              <c:showBubbleSize val="0"/>
              <c:extLst>
                <c:ext xmlns:c15="http://schemas.microsoft.com/office/drawing/2012/chart" uri="{CE6537A1-D6FC-4f65-9D91-7224C49458BB}">
                  <c15:layout>
                    <c:manualLayout>
                      <c:w val="0.29112489063867014"/>
                      <c:h val="0.16025481189851268"/>
                    </c:manualLayout>
                  </c15:layout>
                  <c15:dlblFieldTable/>
                  <c15:showDataLabelsRange val="0"/>
                </c:ext>
                <c:ext xmlns:c16="http://schemas.microsoft.com/office/drawing/2014/chart" uri="{C3380CC4-5D6E-409C-BE32-E72D297353CC}">
                  <c16:uniqueId val="{00000003-2695-46AD-9EF4-A31AB0A3822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BO"/>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Hoja1!$F$5:$F$6</c:f>
              <c:numCache>
                <c:formatCode>#,##0</c:formatCode>
                <c:ptCount val="2"/>
                <c:pt idx="0">
                  <c:v>707131</c:v>
                </c:pt>
                <c:pt idx="1">
                  <c:v>122400</c:v>
                </c:pt>
              </c:numCache>
            </c:numRef>
          </c:val>
          <c:extLst>
            <c:ext xmlns:c16="http://schemas.microsoft.com/office/drawing/2014/chart" uri="{C3380CC4-5D6E-409C-BE32-E72D297353CC}">
              <c16:uniqueId val="{00000004-2695-46AD-9EF4-A31AB0A38229}"/>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s-B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78952251011717"/>
          <c:y val="5.7417052142523343E-2"/>
          <c:w val="0.62994143507864209"/>
          <c:h val="0.9342351791420539"/>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C38-49AC-9E4C-A6930B26B3D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C38-49AC-9E4C-A6930B26B3D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C38-49AC-9E4C-A6930B26B3D1}"/>
              </c:ext>
            </c:extLst>
          </c:dPt>
          <c:dLbls>
            <c:dLbl>
              <c:idx val="0"/>
              <c:layout>
                <c:manualLayout>
                  <c:x val="-3.1677167310887643E-3"/>
                  <c:y val="-0.18788984985066345"/>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dirty="0"/>
                      <a:t>SERVICIOS PERSONALES</a:t>
                    </a:r>
                  </a:p>
                  <a:p>
                    <a:pPr>
                      <a:defRPr/>
                    </a:pPr>
                    <a:fld id="{A36B06B0-82CC-4F32-904F-67C0EE5E119A}" type="PERCENTAGE">
                      <a:rPr lang="en-US" sz="2000" smtClean="0"/>
                      <a:pPr>
                        <a:defRPr/>
                      </a:pPr>
                      <a:t>[PORCENTAJE]</a:t>
                    </a:fld>
                    <a:endParaRPr lang="es-BO"/>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0"/>
              <c:showSerName val="0"/>
              <c:showPercent val="1"/>
              <c:showBubbleSize val="0"/>
              <c:extLst>
                <c:ext xmlns:c15="http://schemas.microsoft.com/office/drawing/2012/chart" uri="{CE6537A1-D6FC-4f65-9D91-7224C49458BB}">
                  <c15:layout>
                    <c:manualLayout>
                      <c:w val="0.24550601983586121"/>
                      <c:h val="0.26980366128693622"/>
                    </c:manualLayout>
                  </c15:layout>
                  <c15:dlblFieldTable/>
                  <c15:showDataLabelsRange val="0"/>
                </c:ext>
                <c:ext xmlns:c16="http://schemas.microsoft.com/office/drawing/2014/chart" uri="{C3380CC4-5D6E-409C-BE32-E72D297353CC}">
                  <c16:uniqueId val="{00000001-3C38-49AC-9E4C-A6930B26B3D1}"/>
                </c:ext>
              </c:extLst>
            </c:dLbl>
            <c:dLbl>
              <c:idx val="1"/>
              <c:layout>
                <c:manualLayout>
                  <c:x val="-7.8105674903980168E-2"/>
                  <c:y val="-8.3100241783099424E-3"/>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dirty="0"/>
                      <a:t>SERVICIOS</a:t>
                    </a:r>
                    <a:r>
                      <a:rPr lang="en-US" sz="1600" baseline="0" dirty="0"/>
                      <a:t> NO PERSONALES</a:t>
                    </a:r>
                    <a:endParaRPr lang="en-US" sz="1600" dirty="0"/>
                  </a:p>
                  <a:p>
                    <a:pPr>
                      <a:defRPr/>
                    </a:pPr>
                    <a:fld id="{2A6A5F3F-97E7-4270-97AB-A9059F79CC2F}" type="PERCENTAGE">
                      <a:rPr lang="en-US" sz="2000" smtClean="0"/>
                      <a:pPr>
                        <a:defRPr/>
                      </a:pPr>
                      <a:t>[PORCENTAJE]</a:t>
                    </a:fld>
                    <a:endParaRPr lang="es-BO"/>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0"/>
              <c:showSerName val="0"/>
              <c:showPercent val="1"/>
              <c:showBubbleSize val="0"/>
              <c:extLst>
                <c:ext xmlns:c15="http://schemas.microsoft.com/office/drawing/2012/chart" uri="{CE6537A1-D6FC-4f65-9D91-7224C49458BB}">
                  <c15:layout>
                    <c:manualLayout>
                      <c:w val="0.27114214789313629"/>
                      <c:h val="0.23481595362098975"/>
                    </c:manualLayout>
                  </c15:layout>
                  <c15:dlblFieldTable/>
                  <c15:showDataLabelsRange val="0"/>
                </c:ext>
                <c:ext xmlns:c16="http://schemas.microsoft.com/office/drawing/2014/chart" uri="{C3380CC4-5D6E-409C-BE32-E72D297353CC}">
                  <c16:uniqueId val="{00000003-3C38-49AC-9E4C-A6930B26B3D1}"/>
                </c:ext>
              </c:extLst>
            </c:dLbl>
            <c:dLbl>
              <c:idx val="2"/>
              <c:layout>
                <c:manualLayout>
                  <c:x val="-0.18609733463594424"/>
                  <c:y val="8.774189270957547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dirty="0"/>
                      <a:t>MATERIALES Y SUMINISTROS</a:t>
                    </a:r>
                  </a:p>
                  <a:p>
                    <a:pPr>
                      <a:defRPr/>
                    </a:pPr>
                    <a:fld id="{FDD7659A-762B-4CFE-8C22-AF84C7844264}" type="PERCENTAGE">
                      <a:rPr lang="en-US" sz="2000" smtClean="0"/>
                      <a:pPr>
                        <a:defRPr/>
                      </a:pPr>
                      <a:t>[PORCENTAJE]</a:t>
                    </a:fld>
                    <a:endParaRPr lang="es-BO"/>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0"/>
              <c:showSerName val="0"/>
              <c:showPercent val="1"/>
              <c:showBubbleSize val="0"/>
              <c:extLst>
                <c:ext xmlns:c15="http://schemas.microsoft.com/office/drawing/2012/chart" uri="{CE6537A1-D6FC-4f65-9D91-7224C49458BB}">
                  <c15:layout>
                    <c:manualLayout>
                      <c:w val="0.27228537873639702"/>
                      <c:h val="0.25378556480396602"/>
                    </c:manualLayout>
                  </c15:layout>
                  <c15:dlblFieldTable/>
                  <c15:showDataLabelsRange val="0"/>
                </c:ext>
                <c:ext xmlns:c16="http://schemas.microsoft.com/office/drawing/2014/chart" uri="{C3380CC4-5D6E-409C-BE32-E72D297353CC}">
                  <c16:uniqueId val="{00000005-3C38-49AC-9E4C-A6930B26B3D1}"/>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B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Hoja1!$E$31:$E$33</c:f>
              <c:numCache>
                <c:formatCode>General</c:formatCode>
                <c:ptCount val="3"/>
                <c:pt idx="0">
                  <c:v>70754</c:v>
                </c:pt>
                <c:pt idx="1">
                  <c:v>14146</c:v>
                </c:pt>
                <c:pt idx="2">
                  <c:v>37500</c:v>
                </c:pt>
              </c:numCache>
            </c:numRef>
          </c:val>
          <c:extLst>
            <c:ext xmlns:c16="http://schemas.microsoft.com/office/drawing/2014/chart" uri="{C3380CC4-5D6E-409C-BE32-E72D297353CC}">
              <c16:uniqueId val="{00000006-3C38-49AC-9E4C-A6930B26B3D1}"/>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s-B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ES" sz="1400" b="1" i="0" baseline="0" dirty="0">
                <a:effectLst/>
              </a:rPr>
              <a:t>Ejecución del Gasto Corriente </a:t>
            </a:r>
            <a:endParaRPr lang="es-BO" sz="1200" dirty="0">
              <a:effectLst/>
            </a:endParaRPr>
          </a:p>
          <a:p>
            <a:pPr>
              <a:defRPr/>
            </a:pPr>
            <a:r>
              <a:rPr lang="es-ES" sz="1400" b="1" i="0" baseline="0" dirty="0" err="1">
                <a:effectLst/>
              </a:rPr>
              <a:t>Fte</a:t>
            </a:r>
            <a:r>
              <a:rPr lang="es-ES" sz="1400" b="1" i="0" baseline="0" dirty="0">
                <a:effectLst/>
              </a:rPr>
              <a:t>.  41-  111 Organismo Financiador </a:t>
            </a:r>
            <a:endParaRPr lang="es-BO" sz="1200" dirty="0">
              <a:effectLst/>
            </a:endParaRPr>
          </a:p>
          <a:p>
            <a:pPr>
              <a:defRPr/>
            </a:pPr>
            <a:r>
              <a:rPr lang="es-ES" sz="1400" b="1" i="0" baseline="0" dirty="0">
                <a:effectLst/>
              </a:rPr>
              <a:t>Al 31 de diciembre de 2022</a:t>
            </a:r>
          </a:p>
          <a:p>
            <a:pPr>
              <a:defRPr/>
            </a:pPr>
            <a:r>
              <a:rPr lang="es-ES" sz="1400" b="1" i="0" baseline="0" dirty="0">
                <a:effectLst/>
              </a:rPr>
              <a:t>(Expresado en bolivianos)</a:t>
            </a:r>
            <a:endParaRPr lang="es-BO" sz="1200" dirty="0">
              <a:effectLst/>
            </a:endParaRPr>
          </a:p>
        </c:rich>
      </c:tx>
      <c:layout>
        <c:manualLayout>
          <c:xMode val="edge"/>
          <c:yMode val="edge"/>
          <c:x val="0.28870563654855536"/>
          <c:y val="3.118244007414863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BO"/>
        </a:p>
      </c:txPr>
    </c:title>
    <c:autoTitleDeleted val="0"/>
    <c:plotArea>
      <c:layout/>
      <c:barChart>
        <c:barDir val="col"/>
        <c:grouping val="clustered"/>
        <c:varyColors val="0"/>
        <c:ser>
          <c:idx val="0"/>
          <c:order val="0"/>
          <c:tx>
            <c:v>VIGENTE</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Hoja2!$F$17:$F$19</c:f>
              <c:numCache>
                <c:formatCode>#,##0</c:formatCode>
                <c:ptCount val="3"/>
                <c:pt idx="0">
                  <c:v>611033</c:v>
                </c:pt>
                <c:pt idx="1">
                  <c:v>28166</c:v>
                </c:pt>
                <c:pt idx="2">
                  <c:v>67932</c:v>
                </c:pt>
              </c:numCache>
            </c:numRef>
          </c:val>
          <c:extLst>
            <c:ext xmlns:c16="http://schemas.microsoft.com/office/drawing/2014/chart" uri="{C3380CC4-5D6E-409C-BE32-E72D297353CC}">
              <c16:uniqueId val="{00000000-9591-40EE-BB4E-C78A0B00C758}"/>
            </c:ext>
          </c:extLst>
        </c:ser>
        <c:ser>
          <c:idx val="1"/>
          <c:order val="1"/>
          <c:tx>
            <c:v>EJECUTADO</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Hoja2!$G$17:$G$19</c:f>
              <c:numCache>
                <c:formatCode>#,##0</c:formatCode>
                <c:ptCount val="3"/>
                <c:pt idx="0">
                  <c:v>565611.82999999996</c:v>
                </c:pt>
                <c:pt idx="1">
                  <c:v>23227.94</c:v>
                </c:pt>
                <c:pt idx="2">
                  <c:v>67923.3</c:v>
                </c:pt>
              </c:numCache>
            </c:numRef>
          </c:val>
          <c:extLst>
            <c:ext xmlns:c16="http://schemas.microsoft.com/office/drawing/2014/chart" uri="{C3380CC4-5D6E-409C-BE32-E72D297353CC}">
              <c16:uniqueId val="{00000001-9591-40EE-BB4E-C78A0B00C758}"/>
            </c:ext>
          </c:extLst>
        </c:ser>
        <c:ser>
          <c:idx val="2"/>
          <c:order val="2"/>
          <c:tx>
            <c:v>SALDO</c:v>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Hoja2!$H$17:$H$19</c:f>
              <c:numCache>
                <c:formatCode>#,##0</c:formatCode>
                <c:ptCount val="3"/>
                <c:pt idx="0">
                  <c:v>45421.170000000042</c:v>
                </c:pt>
                <c:pt idx="1">
                  <c:v>4938.0600000000013</c:v>
                </c:pt>
                <c:pt idx="2">
                  <c:v>8.6999999999970896</c:v>
                </c:pt>
              </c:numCache>
            </c:numRef>
          </c:val>
          <c:extLst>
            <c:ext xmlns:c16="http://schemas.microsoft.com/office/drawing/2014/chart" uri="{C3380CC4-5D6E-409C-BE32-E72D297353CC}">
              <c16:uniqueId val="{00000002-9591-40EE-BB4E-C78A0B00C758}"/>
            </c:ext>
          </c:extLst>
        </c:ser>
        <c:dLbls>
          <c:dLblPos val="outEnd"/>
          <c:showLegendKey val="0"/>
          <c:showVal val="1"/>
          <c:showCatName val="0"/>
          <c:showSerName val="0"/>
          <c:showPercent val="0"/>
          <c:showBubbleSize val="0"/>
        </c:dLbls>
        <c:gapWidth val="150"/>
        <c:overlap val="-25"/>
        <c:axId val="655709664"/>
        <c:axId val="655700512"/>
      </c:barChart>
      <c:catAx>
        <c:axId val="6557096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bg1"/>
                </a:solidFill>
                <a:latin typeface="+mn-lt"/>
                <a:ea typeface="+mn-ea"/>
                <a:cs typeface="+mn-cs"/>
              </a:defRPr>
            </a:pPr>
            <a:endParaRPr lang="es-BO"/>
          </a:p>
        </c:txPr>
        <c:crossAx val="655700512"/>
        <c:crosses val="autoZero"/>
        <c:auto val="1"/>
        <c:lblAlgn val="ctr"/>
        <c:lblOffset val="100"/>
        <c:noMultiLvlLbl val="0"/>
      </c:catAx>
      <c:valAx>
        <c:axId val="655700512"/>
        <c:scaling>
          <c:orientation val="minMax"/>
        </c:scaling>
        <c:delete val="1"/>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55709664"/>
        <c:crosses val="max"/>
        <c:crossBetween val="between"/>
      </c:valAx>
      <c:spPr>
        <a:noFill/>
        <a:ln>
          <a:noFill/>
        </a:ln>
        <a:effectLst/>
      </c:spPr>
    </c:plotArea>
    <c:legend>
      <c:legendPos val="t"/>
      <c:layout>
        <c:manualLayout>
          <c:xMode val="edge"/>
          <c:yMode val="edge"/>
          <c:x val="0.25438424327431008"/>
          <c:y val="0.28489908778904444"/>
          <c:w val="0.5364760776978128"/>
          <c:h val="7.4034639345458939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BO"/>
        </a:p>
      </c:txPr>
    </c:legend>
    <c:plotVisOnly val="1"/>
    <c:dispBlanksAs val="gap"/>
    <c:showDLblsOverMax val="0"/>
  </c:chart>
  <c:spPr>
    <a:noFill/>
    <a:ln>
      <a:noFill/>
    </a:ln>
    <a:effectLst/>
  </c:spPr>
  <c:txPr>
    <a:bodyPr/>
    <a:lstStyle/>
    <a:p>
      <a:pPr>
        <a:defRPr/>
      </a:pPr>
      <a:endParaRPr lang="es-B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8D1-421F-BA6B-08326F29DE1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8D1-421F-BA6B-08326F29DE1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8D1-421F-BA6B-08326F29DE14}"/>
              </c:ext>
            </c:extLst>
          </c:dPt>
          <c:dLbls>
            <c:dLbl>
              <c:idx val="0"/>
              <c:layout>
                <c:manualLayout>
                  <c:x val="-1.2406584453579405E-2"/>
                  <c:y val="-0.15354891123208539"/>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dirty="0"/>
                      <a:t>SERVICIOS NO PERSONALES</a:t>
                    </a:r>
                  </a:p>
                  <a:p>
                    <a:pPr>
                      <a:defRPr/>
                    </a:pPr>
                    <a:fld id="{E9CD5328-C12B-49D7-94B7-C08971D1FF48}" type="PERCENTAGE">
                      <a:rPr lang="en-US" sz="2000" smtClean="0"/>
                      <a:pPr>
                        <a:defRPr/>
                      </a:pPr>
                      <a:t>[PORCENTAJE]</a:t>
                    </a:fld>
                    <a:endParaRPr lang="es-BO"/>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0"/>
              <c:showSerName val="0"/>
              <c:showPercent val="1"/>
              <c:showBubbleSize val="0"/>
              <c:extLst>
                <c:ext xmlns:c15="http://schemas.microsoft.com/office/drawing/2012/chart" uri="{CE6537A1-D6FC-4f65-9D91-7224C49458BB}">
                  <c15:layout>
                    <c:manualLayout>
                      <c:w val="0.24039477095137576"/>
                      <c:h val="0.27037412509721137"/>
                    </c:manualLayout>
                  </c15:layout>
                  <c15:dlblFieldTable/>
                  <c15:showDataLabelsRange val="0"/>
                </c:ext>
                <c:ext xmlns:c16="http://schemas.microsoft.com/office/drawing/2014/chart" uri="{C3380CC4-5D6E-409C-BE32-E72D297353CC}">
                  <c16:uniqueId val="{00000001-38D1-421F-BA6B-08326F29DE14}"/>
                </c:ext>
              </c:extLst>
            </c:dLbl>
            <c:dLbl>
              <c:idx val="1"/>
              <c:layout>
                <c:manualLayout>
                  <c:x val="3.9977039588193902E-2"/>
                  <c:y val="-4.7087684701699814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dirty="0"/>
                      <a:t>MATERIALES</a:t>
                    </a:r>
                    <a:r>
                      <a:rPr lang="en-US" sz="1600" baseline="0" dirty="0"/>
                      <a:t> Y SUMINISTROS</a:t>
                    </a:r>
                    <a:endParaRPr lang="en-US" sz="1600" dirty="0"/>
                  </a:p>
                  <a:p>
                    <a:pPr>
                      <a:defRPr/>
                    </a:pPr>
                    <a:fld id="{E99655F2-D610-44B1-8893-27CF8B69F30A}" type="PERCENTAGE">
                      <a:rPr lang="en-US" sz="2000" smtClean="0"/>
                      <a:pPr>
                        <a:defRPr/>
                      </a:pPr>
                      <a:t>[PORCENTAJE]</a:t>
                    </a:fld>
                    <a:endParaRPr lang="es-BO"/>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BO"/>
                </a:p>
              </c:txPr>
              <c:dLblPos val="bestFit"/>
              <c:showLegendKey val="0"/>
              <c:showVal val="0"/>
              <c:showCatName val="0"/>
              <c:showSerName val="0"/>
              <c:showPercent val="1"/>
              <c:showBubbleSize val="0"/>
              <c:extLst>
                <c:ext xmlns:c15="http://schemas.microsoft.com/office/drawing/2012/chart" uri="{CE6537A1-D6FC-4f65-9D91-7224C49458BB}">
                  <c15:layout>
                    <c:manualLayout>
                      <c:w val="0.2791760174795393"/>
                      <c:h val="0.25429563381846459"/>
                    </c:manualLayout>
                  </c15:layout>
                  <c15:dlblFieldTable/>
                  <c15:showDataLabelsRange val="0"/>
                </c:ext>
                <c:ext xmlns:c16="http://schemas.microsoft.com/office/drawing/2014/chart" uri="{C3380CC4-5D6E-409C-BE32-E72D297353CC}">
                  <c16:uniqueId val="{00000003-38D1-421F-BA6B-08326F29DE14}"/>
                </c:ext>
              </c:extLst>
            </c:dLbl>
            <c:dLbl>
              <c:idx val="2"/>
              <c:layout>
                <c:manualLayout>
                  <c:x val="6.8498864240309626E-2"/>
                  <c:y val="4.3744005768066585E-2"/>
                </c:manualLayout>
              </c:layout>
              <c:tx>
                <c:rich>
                  <a:bodyPr/>
                  <a:lstStyle/>
                  <a:p>
                    <a:r>
                      <a:rPr lang="en-US" sz="1600" dirty="0"/>
                      <a:t>ACTIVOS REALES</a:t>
                    </a:r>
                  </a:p>
                  <a:p>
                    <a:fld id="{FDF6C6CD-4BE2-4207-B5A4-5C5348EA7DB5}" type="PERCENTAGE">
                      <a:rPr lang="en-US" sz="2000" smtClean="0"/>
                      <a:pPr/>
                      <a:t>[PORCENTAJE]</a:t>
                    </a:fld>
                    <a:endParaRPr lang="es-BO"/>
                  </a:p>
                </c:rich>
              </c:tx>
              <c:dLblPos val="bestFit"/>
              <c:showLegendKey val="0"/>
              <c:showVal val="0"/>
              <c:showCatName val="0"/>
              <c:showSerName val="0"/>
              <c:showPercent val="1"/>
              <c:showBubbleSize val="0"/>
              <c:extLst>
                <c:ext xmlns:c15="http://schemas.microsoft.com/office/drawing/2012/chart" uri="{CE6537A1-D6FC-4f65-9D91-7224C49458BB}">
                  <c15:layout>
                    <c:manualLayout>
                      <c:w val="0.30352671024540812"/>
                      <c:h val="0.18340309126650328"/>
                    </c:manualLayout>
                  </c15:layout>
                  <c15:dlblFieldTable/>
                  <c15:showDataLabelsRange val="0"/>
                </c:ext>
                <c:ext xmlns:c16="http://schemas.microsoft.com/office/drawing/2014/chart" uri="{C3380CC4-5D6E-409C-BE32-E72D297353CC}">
                  <c16:uniqueId val="{00000005-38D1-421F-BA6B-08326F29DE1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B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Hoja1!$E$31:$E$33</c:f>
              <c:numCache>
                <c:formatCode>General</c:formatCode>
                <c:ptCount val="3"/>
                <c:pt idx="0">
                  <c:v>70754</c:v>
                </c:pt>
                <c:pt idx="1">
                  <c:v>14146</c:v>
                </c:pt>
                <c:pt idx="2">
                  <c:v>37500</c:v>
                </c:pt>
              </c:numCache>
            </c:numRef>
          </c:val>
          <c:extLst>
            <c:ext xmlns:c16="http://schemas.microsoft.com/office/drawing/2014/chart" uri="{C3380CC4-5D6E-409C-BE32-E72D297353CC}">
              <c16:uniqueId val="{00000006-38D1-421F-BA6B-08326F29DE1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s-B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ES" sz="1400" b="1" i="0" baseline="0">
                <a:effectLst/>
              </a:rPr>
              <a:t>Ejecución del Gasto Corriente </a:t>
            </a:r>
            <a:endParaRPr lang="es-BO" sz="1200">
              <a:effectLst/>
            </a:endParaRPr>
          </a:p>
          <a:p>
            <a:pPr>
              <a:defRPr/>
            </a:pPr>
            <a:r>
              <a:rPr lang="es-ES" sz="1400" b="1" i="0" baseline="0">
                <a:effectLst/>
              </a:rPr>
              <a:t>Fte.  20 -  230 Organismo Financiador </a:t>
            </a:r>
            <a:endParaRPr lang="es-BO" sz="1200">
              <a:effectLst/>
            </a:endParaRPr>
          </a:p>
          <a:p>
            <a:pPr>
              <a:defRPr/>
            </a:pPr>
            <a:r>
              <a:rPr lang="es-ES" sz="1400" b="1" i="0" baseline="0">
                <a:effectLst/>
              </a:rPr>
              <a:t>Al 31 de diciembre de 2022</a:t>
            </a:r>
          </a:p>
          <a:p>
            <a:pPr>
              <a:defRPr/>
            </a:pPr>
            <a:r>
              <a:rPr lang="es-ES" sz="1400" b="1" i="0" baseline="0">
                <a:effectLst/>
              </a:rPr>
              <a:t>(Expresado en bolivianos)</a:t>
            </a:r>
            <a:endParaRPr lang="es-BO" sz="1200">
              <a:effectLst/>
            </a:endParaRPr>
          </a:p>
        </c:rich>
      </c:tx>
      <c:layout>
        <c:manualLayout>
          <c:xMode val="edge"/>
          <c:yMode val="edge"/>
          <c:x val="0.28870563654855536"/>
          <c:y val="3.118244007414863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BO"/>
        </a:p>
      </c:txPr>
    </c:title>
    <c:autoTitleDeleted val="0"/>
    <c:plotArea>
      <c:layout>
        <c:manualLayout>
          <c:layoutTarget val="inner"/>
          <c:xMode val="edge"/>
          <c:yMode val="edge"/>
          <c:x val="2.2046161537606933E-2"/>
          <c:y val="0.30547573112478998"/>
          <c:w val="0.95590767692478618"/>
          <c:h val="0.63719343741160195"/>
        </c:manualLayout>
      </c:layout>
      <c:barChart>
        <c:barDir val="col"/>
        <c:grouping val="clustered"/>
        <c:varyColors val="0"/>
        <c:ser>
          <c:idx val="0"/>
          <c:order val="0"/>
          <c:tx>
            <c:v>VIGENTE</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Hoja2!$E$27:$E$29</c:f>
              <c:numCache>
                <c:formatCode>#,##0</c:formatCode>
                <c:ptCount val="3"/>
                <c:pt idx="0">
                  <c:v>70754</c:v>
                </c:pt>
                <c:pt idx="1">
                  <c:v>14146</c:v>
                </c:pt>
                <c:pt idx="2">
                  <c:v>37500</c:v>
                </c:pt>
              </c:numCache>
            </c:numRef>
          </c:val>
          <c:extLst>
            <c:ext xmlns:c16="http://schemas.microsoft.com/office/drawing/2014/chart" uri="{C3380CC4-5D6E-409C-BE32-E72D297353CC}">
              <c16:uniqueId val="{00000000-46F2-48C2-881A-173DAD2105B6}"/>
            </c:ext>
          </c:extLst>
        </c:ser>
        <c:ser>
          <c:idx val="1"/>
          <c:order val="1"/>
          <c:tx>
            <c:v>EJECUTADO</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Hoja2!$F$27:$F$29</c:f>
              <c:numCache>
                <c:formatCode>#,##0</c:formatCode>
                <c:ptCount val="3"/>
                <c:pt idx="0">
                  <c:v>64071</c:v>
                </c:pt>
                <c:pt idx="1">
                  <c:v>13166</c:v>
                </c:pt>
                <c:pt idx="2">
                  <c:v>17350</c:v>
                </c:pt>
              </c:numCache>
            </c:numRef>
          </c:val>
          <c:extLst>
            <c:ext xmlns:c16="http://schemas.microsoft.com/office/drawing/2014/chart" uri="{C3380CC4-5D6E-409C-BE32-E72D297353CC}">
              <c16:uniqueId val="{00000001-46F2-48C2-881A-173DAD2105B6}"/>
            </c:ext>
          </c:extLst>
        </c:ser>
        <c:ser>
          <c:idx val="2"/>
          <c:order val="2"/>
          <c:tx>
            <c:v>SALDO</c:v>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B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Hoja2!$G$27:$G$29</c:f>
              <c:numCache>
                <c:formatCode>General</c:formatCode>
                <c:ptCount val="3"/>
                <c:pt idx="0" formatCode="#,##0">
                  <c:v>6683</c:v>
                </c:pt>
                <c:pt idx="1">
                  <c:v>980</c:v>
                </c:pt>
                <c:pt idx="2" formatCode="#,##0">
                  <c:v>20150</c:v>
                </c:pt>
              </c:numCache>
            </c:numRef>
          </c:val>
          <c:extLst>
            <c:ext xmlns:c16="http://schemas.microsoft.com/office/drawing/2014/chart" uri="{C3380CC4-5D6E-409C-BE32-E72D297353CC}">
              <c16:uniqueId val="{00000002-46F2-48C2-881A-173DAD2105B6}"/>
            </c:ext>
          </c:extLst>
        </c:ser>
        <c:dLbls>
          <c:dLblPos val="outEnd"/>
          <c:showLegendKey val="0"/>
          <c:showVal val="1"/>
          <c:showCatName val="0"/>
          <c:showSerName val="0"/>
          <c:showPercent val="0"/>
          <c:showBubbleSize val="0"/>
        </c:dLbls>
        <c:gapWidth val="150"/>
        <c:overlap val="-25"/>
        <c:axId val="655709664"/>
        <c:axId val="655700512"/>
      </c:barChart>
      <c:catAx>
        <c:axId val="6557096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bg1"/>
                </a:solidFill>
                <a:latin typeface="+mn-lt"/>
                <a:ea typeface="+mn-ea"/>
                <a:cs typeface="+mn-cs"/>
              </a:defRPr>
            </a:pPr>
            <a:endParaRPr lang="es-BO"/>
          </a:p>
        </c:txPr>
        <c:crossAx val="655700512"/>
        <c:crosses val="autoZero"/>
        <c:auto val="1"/>
        <c:lblAlgn val="ctr"/>
        <c:lblOffset val="100"/>
        <c:noMultiLvlLbl val="0"/>
      </c:catAx>
      <c:valAx>
        <c:axId val="655700512"/>
        <c:scaling>
          <c:orientation val="minMax"/>
        </c:scaling>
        <c:delete val="1"/>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55709664"/>
        <c:crosses val="max"/>
        <c:crossBetween val="between"/>
      </c:valAx>
      <c:spPr>
        <a:noFill/>
        <a:ln>
          <a:noFill/>
        </a:ln>
        <a:effectLst/>
      </c:spPr>
    </c:plotArea>
    <c:legend>
      <c:legendPos val="t"/>
      <c:layout>
        <c:manualLayout>
          <c:xMode val="edge"/>
          <c:yMode val="edge"/>
          <c:x val="0.26582794462231468"/>
          <c:y val="0.30586435199655754"/>
          <c:w val="0.5364760776978128"/>
          <c:h val="7.403463934545893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BO"/>
        </a:p>
      </c:txPr>
    </c:legend>
    <c:plotVisOnly val="1"/>
    <c:dispBlanksAs val="gap"/>
    <c:showDLblsOverMax val="0"/>
  </c:chart>
  <c:spPr>
    <a:noFill/>
    <a:ln>
      <a:noFill/>
    </a:ln>
    <a:effectLst/>
  </c:spPr>
  <c:txPr>
    <a:bodyPr/>
    <a:lstStyle/>
    <a:p>
      <a:pPr>
        <a:defRPr/>
      </a:pPr>
      <a:endParaRPr lang="es-B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074B3D-E536-4118-B6EB-DA3E9E680F48}" type="doc">
      <dgm:prSet loTypeId="urn:microsoft.com/office/officeart/2005/8/layout/vList5" loCatId="list" qsTypeId="urn:microsoft.com/office/officeart/2005/8/quickstyle/simple2" qsCatId="simple" csTypeId="urn:microsoft.com/office/officeart/2005/8/colors/accent1_3" csCatId="accent1" phldr="1"/>
      <dgm:spPr/>
      <dgm:t>
        <a:bodyPr/>
        <a:lstStyle/>
        <a:p>
          <a:endParaRPr lang="es-BO"/>
        </a:p>
      </dgm:t>
    </dgm:pt>
    <dgm:pt modelId="{A1A2CBD8-23FF-47F9-8F03-1A66E8F805C3}">
      <dgm:prSet phldrT="[Texto]" custT="1"/>
      <dgm:spPr/>
      <dgm:t>
        <a:bodyPr/>
        <a:lstStyle/>
        <a:p>
          <a:r>
            <a:rPr lang="es-BO" sz="2400" dirty="0"/>
            <a:t>Servicios Personales</a:t>
          </a:r>
        </a:p>
        <a:p>
          <a:r>
            <a:rPr lang="es-BO" sz="2400" dirty="0"/>
            <a:t>58 %</a:t>
          </a:r>
        </a:p>
      </dgm:t>
    </dgm:pt>
    <dgm:pt modelId="{600B865D-1FE6-49E4-9E58-9369D10F8FF2}" type="parTrans" cxnId="{65B31A6F-EA8E-4992-8C49-7D3DEFE7E971}">
      <dgm:prSet/>
      <dgm:spPr/>
      <dgm:t>
        <a:bodyPr/>
        <a:lstStyle/>
        <a:p>
          <a:endParaRPr lang="es-BO"/>
        </a:p>
      </dgm:t>
    </dgm:pt>
    <dgm:pt modelId="{985B0974-7686-4307-8EA7-7995E7CFCBE4}" type="sibTrans" cxnId="{65B31A6F-EA8E-4992-8C49-7D3DEFE7E971}">
      <dgm:prSet/>
      <dgm:spPr/>
      <dgm:t>
        <a:bodyPr/>
        <a:lstStyle/>
        <a:p>
          <a:endParaRPr lang="es-BO"/>
        </a:p>
      </dgm:t>
    </dgm:pt>
    <dgm:pt modelId="{B293961D-3B4C-4AAB-B447-6E88BE36CD63}">
      <dgm:prSet phldrT="[Texto]"/>
      <dgm:spPr/>
      <dgm:t>
        <a:bodyPr/>
        <a:lstStyle/>
        <a:p>
          <a:pPr algn="just"/>
          <a:r>
            <a:rPr lang="es-ES" dirty="0"/>
            <a:t>Gastos por concepto de servicios prestados por el personal permanente y no permanente, incluyendo el total de remuneraciones; así como los aportes al sistema de previsión social, otros aportes y previsiones </a:t>
          </a:r>
          <a:r>
            <a:rPr lang="es-BO" dirty="0"/>
            <a:t>para incrementos salariales.</a:t>
          </a:r>
        </a:p>
      </dgm:t>
    </dgm:pt>
    <dgm:pt modelId="{3858D795-CA29-45C7-B2A1-005E3CB349E0}" type="parTrans" cxnId="{3D06160A-390E-457B-B07A-A0A39BF45494}">
      <dgm:prSet/>
      <dgm:spPr/>
      <dgm:t>
        <a:bodyPr/>
        <a:lstStyle/>
        <a:p>
          <a:endParaRPr lang="es-BO"/>
        </a:p>
      </dgm:t>
    </dgm:pt>
    <dgm:pt modelId="{09CBAD04-0C11-4481-96CF-1CC5D7A98146}" type="sibTrans" cxnId="{3D06160A-390E-457B-B07A-A0A39BF45494}">
      <dgm:prSet/>
      <dgm:spPr/>
      <dgm:t>
        <a:bodyPr/>
        <a:lstStyle/>
        <a:p>
          <a:endParaRPr lang="es-BO"/>
        </a:p>
      </dgm:t>
    </dgm:pt>
    <dgm:pt modelId="{817EF807-ABFA-4FBB-92C8-170D1BCE1953}">
      <dgm:prSet phldrT="[Texto]" custT="1"/>
      <dgm:spPr/>
      <dgm:t>
        <a:bodyPr/>
        <a:lstStyle/>
        <a:p>
          <a:r>
            <a:rPr lang="es-BO" sz="2400" dirty="0"/>
            <a:t>Servicios</a:t>
          </a:r>
          <a:r>
            <a:rPr lang="es-BO" sz="3200" dirty="0"/>
            <a:t> </a:t>
          </a:r>
          <a:r>
            <a:rPr lang="es-BO" sz="2400" dirty="0"/>
            <a:t>no personales</a:t>
          </a:r>
        </a:p>
        <a:p>
          <a:r>
            <a:rPr lang="es-BO" sz="2400" dirty="0"/>
            <a:t>11 %</a:t>
          </a:r>
          <a:endParaRPr lang="es-BO" sz="3200" dirty="0"/>
        </a:p>
      </dgm:t>
    </dgm:pt>
    <dgm:pt modelId="{82138293-88D3-41D5-8C11-F31D7834F647}" type="parTrans" cxnId="{FF8A6B21-DBB4-4869-8CFA-96E19DD1F21F}">
      <dgm:prSet/>
      <dgm:spPr/>
      <dgm:t>
        <a:bodyPr/>
        <a:lstStyle/>
        <a:p>
          <a:endParaRPr lang="es-BO"/>
        </a:p>
      </dgm:t>
    </dgm:pt>
    <dgm:pt modelId="{7FE6D546-1D07-492E-B379-125E07E22020}" type="sibTrans" cxnId="{FF8A6B21-DBB4-4869-8CFA-96E19DD1F21F}">
      <dgm:prSet/>
      <dgm:spPr/>
      <dgm:t>
        <a:bodyPr/>
        <a:lstStyle/>
        <a:p>
          <a:endParaRPr lang="es-BO"/>
        </a:p>
      </dgm:t>
    </dgm:pt>
    <dgm:pt modelId="{536ED59D-2632-4086-927C-00378C0EBD60}">
      <dgm:prSet phldrT="[Texto]"/>
      <dgm:spPr/>
      <dgm:t>
        <a:bodyPr/>
        <a:lstStyle/>
        <a:p>
          <a:pPr algn="just"/>
          <a:r>
            <a:rPr lang="es-ES" dirty="0"/>
            <a:t>Gastos para atender los pagos por la prestación de servicios de carácter no personal, el uso de bienes muebles e inmuebles de terceros, así como por su mantenimiento y reparación. Incluye asignaciones para el pago de servicios profesionales y comerciales, prestados por personas naturales o jurídicas y por </a:t>
          </a:r>
          <a:r>
            <a:rPr lang="es-BO" dirty="0"/>
            <a:t>instituciones públicas o privadas.</a:t>
          </a:r>
        </a:p>
      </dgm:t>
    </dgm:pt>
    <dgm:pt modelId="{81AE7A23-54CA-4F3A-89DA-79C94BBE4C10}" type="parTrans" cxnId="{AF37200C-3C92-48E4-A472-E23E628F8F50}">
      <dgm:prSet/>
      <dgm:spPr/>
      <dgm:t>
        <a:bodyPr/>
        <a:lstStyle/>
        <a:p>
          <a:endParaRPr lang="es-BO"/>
        </a:p>
      </dgm:t>
    </dgm:pt>
    <dgm:pt modelId="{207F809E-F898-461C-8604-22324DD60CAB}" type="sibTrans" cxnId="{AF37200C-3C92-48E4-A472-E23E628F8F50}">
      <dgm:prSet/>
      <dgm:spPr/>
      <dgm:t>
        <a:bodyPr/>
        <a:lstStyle/>
        <a:p>
          <a:endParaRPr lang="es-BO"/>
        </a:p>
      </dgm:t>
    </dgm:pt>
    <dgm:pt modelId="{59EFAE05-8934-4084-944F-854CBF2F133A}">
      <dgm:prSet phldrT="[Texto]" custT="1"/>
      <dgm:spPr/>
      <dgm:t>
        <a:bodyPr/>
        <a:lstStyle/>
        <a:p>
          <a:r>
            <a:rPr lang="es-BO" sz="2400" dirty="0"/>
            <a:t>Materiales y Suministros</a:t>
          </a:r>
        </a:p>
        <a:p>
          <a:r>
            <a:rPr lang="es-BO" sz="2400" dirty="0"/>
            <a:t>31 %</a:t>
          </a:r>
        </a:p>
      </dgm:t>
    </dgm:pt>
    <dgm:pt modelId="{B1F7A2BA-655B-4DB9-8E50-2FE3EC7E2158}" type="parTrans" cxnId="{26078041-58FC-4ED3-9A88-7F0F08899739}">
      <dgm:prSet/>
      <dgm:spPr/>
      <dgm:t>
        <a:bodyPr/>
        <a:lstStyle/>
        <a:p>
          <a:endParaRPr lang="es-BO"/>
        </a:p>
      </dgm:t>
    </dgm:pt>
    <dgm:pt modelId="{B6EAC2B0-7947-4B95-A585-95E707F3C880}" type="sibTrans" cxnId="{26078041-58FC-4ED3-9A88-7F0F08899739}">
      <dgm:prSet/>
      <dgm:spPr/>
      <dgm:t>
        <a:bodyPr/>
        <a:lstStyle/>
        <a:p>
          <a:endParaRPr lang="es-BO"/>
        </a:p>
      </dgm:t>
    </dgm:pt>
    <dgm:pt modelId="{5DF6FA7F-F6E4-4304-992D-0D12C69BFDCE}">
      <dgm:prSet phldrT="[Texto]"/>
      <dgm:spPr/>
      <dgm:t>
        <a:bodyPr/>
        <a:lstStyle/>
        <a:p>
          <a:pPr algn="just"/>
          <a:r>
            <a:rPr lang="es-ES" dirty="0"/>
            <a:t>Comprende la adquisición de artículos, materiales y bienes que se consumen o cambien de valor durante la gestión. Se incluye los materiales que se destinan a conservación y reparación de bienes de capital.</a:t>
          </a:r>
          <a:endParaRPr lang="es-BO" dirty="0"/>
        </a:p>
      </dgm:t>
    </dgm:pt>
    <dgm:pt modelId="{CA56F1BE-6EF3-4872-812B-AD63AE7B207F}" type="parTrans" cxnId="{8E06A01E-D47E-4BA2-8AE2-C2F78FA6634D}">
      <dgm:prSet/>
      <dgm:spPr/>
      <dgm:t>
        <a:bodyPr/>
        <a:lstStyle/>
        <a:p>
          <a:endParaRPr lang="es-BO"/>
        </a:p>
      </dgm:t>
    </dgm:pt>
    <dgm:pt modelId="{6A3DA1AE-7E41-4CC7-8CB0-3B9CEFDB424B}" type="sibTrans" cxnId="{8E06A01E-D47E-4BA2-8AE2-C2F78FA6634D}">
      <dgm:prSet/>
      <dgm:spPr/>
      <dgm:t>
        <a:bodyPr/>
        <a:lstStyle/>
        <a:p>
          <a:endParaRPr lang="es-BO"/>
        </a:p>
      </dgm:t>
    </dgm:pt>
    <dgm:pt modelId="{8CC34894-E45D-43AB-ABA3-92B2165EBABA}" type="pres">
      <dgm:prSet presAssocID="{1C074B3D-E536-4118-B6EB-DA3E9E680F48}" presName="Name0" presStyleCnt="0">
        <dgm:presLayoutVars>
          <dgm:dir/>
          <dgm:animLvl val="lvl"/>
          <dgm:resizeHandles val="exact"/>
        </dgm:presLayoutVars>
      </dgm:prSet>
      <dgm:spPr/>
    </dgm:pt>
    <dgm:pt modelId="{F0986C55-A672-4621-9116-07270947F02A}" type="pres">
      <dgm:prSet presAssocID="{A1A2CBD8-23FF-47F9-8F03-1A66E8F805C3}" presName="linNode" presStyleCnt="0"/>
      <dgm:spPr/>
    </dgm:pt>
    <dgm:pt modelId="{B4D1281F-FC46-4566-98F2-4ECC210A944C}" type="pres">
      <dgm:prSet presAssocID="{A1A2CBD8-23FF-47F9-8F03-1A66E8F805C3}" presName="parentText" presStyleLbl="node1" presStyleIdx="0" presStyleCnt="3" custLinFactNeighborX="-4688" custLinFactNeighborY="-18140">
        <dgm:presLayoutVars>
          <dgm:chMax val="1"/>
          <dgm:bulletEnabled val="1"/>
        </dgm:presLayoutVars>
      </dgm:prSet>
      <dgm:spPr/>
    </dgm:pt>
    <dgm:pt modelId="{6A16D3E3-CC9B-469A-A5AF-F65F63154F23}" type="pres">
      <dgm:prSet presAssocID="{A1A2CBD8-23FF-47F9-8F03-1A66E8F805C3}" presName="descendantText" presStyleLbl="alignAccFollowNode1" presStyleIdx="0" presStyleCnt="3">
        <dgm:presLayoutVars>
          <dgm:bulletEnabled val="1"/>
        </dgm:presLayoutVars>
      </dgm:prSet>
      <dgm:spPr/>
    </dgm:pt>
    <dgm:pt modelId="{CCD2B9E6-0A5B-401D-8166-9568919D16CD}" type="pres">
      <dgm:prSet presAssocID="{985B0974-7686-4307-8EA7-7995E7CFCBE4}" presName="sp" presStyleCnt="0"/>
      <dgm:spPr/>
    </dgm:pt>
    <dgm:pt modelId="{7C63E7A6-0F18-4261-9E7A-F6F9514113F1}" type="pres">
      <dgm:prSet presAssocID="{817EF807-ABFA-4FBB-92C8-170D1BCE1953}" presName="linNode" presStyleCnt="0"/>
      <dgm:spPr/>
    </dgm:pt>
    <dgm:pt modelId="{01826255-C2AA-4C3D-B150-92D225A7DCC0}" type="pres">
      <dgm:prSet presAssocID="{817EF807-ABFA-4FBB-92C8-170D1BCE1953}" presName="parentText" presStyleLbl="node1" presStyleIdx="1" presStyleCnt="3">
        <dgm:presLayoutVars>
          <dgm:chMax val="1"/>
          <dgm:bulletEnabled val="1"/>
        </dgm:presLayoutVars>
      </dgm:prSet>
      <dgm:spPr/>
    </dgm:pt>
    <dgm:pt modelId="{0B534D19-8EF1-44D9-971E-67E0328DF5ED}" type="pres">
      <dgm:prSet presAssocID="{817EF807-ABFA-4FBB-92C8-170D1BCE1953}" presName="descendantText" presStyleLbl="alignAccFollowNode1" presStyleIdx="1" presStyleCnt="3">
        <dgm:presLayoutVars>
          <dgm:bulletEnabled val="1"/>
        </dgm:presLayoutVars>
      </dgm:prSet>
      <dgm:spPr/>
    </dgm:pt>
    <dgm:pt modelId="{B0D1DCE1-7B03-4B09-8AF6-2BC99653F8CD}" type="pres">
      <dgm:prSet presAssocID="{7FE6D546-1D07-492E-B379-125E07E22020}" presName="sp" presStyleCnt="0"/>
      <dgm:spPr/>
    </dgm:pt>
    <dgm:pt modelId="{1DF4E28C-02F9-43E1-8541-08D304881FC6}" type="pres">
      <dgm:prSet presAssocID="{59EFAE05-8934-4084-944F-854CBF2F133A}" presName="linNode" presStyleCnt="0"/>
      <dgm:spPr/>
    </dgm:pt>
    <dgm:pt modelId="{3D4EC1C6-5B7C-4FDD-A46F-097723F32645}" type="pres">
      <dgm:prSet presAssocID="{59EFAE05-8934-4084-944F-854CBF2F133A}" presName="parentText" presStyleLbl="node1" presStyleIdx="2" presStyleCnt="3">
        <dgm:presLayoutVars>
          <dgm:chMax val="1"/>
          <dgm:bulletEnabled val="1"/>
        </dgm:presLayoutVars>
      </dgm:prSet>
      <dgm:spPr/>
    </dgm:pt>
    <dgm:pt modelId="{ACD6A839-83C9-427A-A2D2-0C3D84336EAE}" type="pres">
      <dgm:prSet presAssocID="{59EFAE05-8934-4084-944F-854CBF2F133A}" presName="descendantText" presStyleLbl="alignAccFollowNode1" presStyleIdx="2" presStyleCnt="3">
        <dgm:presLayoutVars>
          <dgm:bulletEnabled val="1"/>
        </dgm:presLayoutVars>
      </dgm:prSet>
      <dgm:spPr/>
    </dgm:pt>
  </dgm:ptLst>
  <dgm:cxnLst>
    <dgm:cxn modelId="{3D06160A-390E-457B-B07A-A0A39BF45494}" srcId="{A1A2CBD8-23FF-47F9-8F03-1A66E8F805C3}" destId="{B293961D-3B4C-4AAB-B447-6E88BE36CD63}" srcOrd="0" destOrd="0" parTransId="{3858D795-CA29-45C7-B2A1-005E3CB349E0}" sibTransId="{09CBAD04-0C11-4481-96CF-1CC5D7A98146}"/>
    <dgm:cxn modelId="{AF37200C-3C92-48E4-A472-E23E628F8F50}" srcId="{817EF807-ABFA-4FBB-92C8-170D1BCE1953}" destId="{536ED59D-2632-4086-927C-00378C0EBD60}" srcOrd="0" destOrd="0" parTransId="{81AE7A23-54CA-4F3A-89DA-79C94BBE4C10}" sibTransId="{207F809E-F898-461C-8604-22324DD60CAB}"/>
    <dgm:cxn modelId="{8E06A01E-D47E-4BA2-8AE2-C2F78FA6634D}" srcId="{59EFAE05-8934-4084-944F-854CBF2F133A}" destId="{5DF6FA7F-F6E4-4304-992D-0D12C69BFDCE}" srcOrd="0" destOrd="0" parTransId="{CA56F1BE-6EF3-4872-812B-AD63AE7B207F}" sibTransId="{6A3DA1AE-7E41-4CC7-8CB0-3B9CEFDB424B}"/>
    <dgm:cxn modelId="{FF8A6B21-DBB4-4869-8CFA-96E19DD1F21F}" srcId="{1C074B3D-E536-4118-B6EB-DA3E9E680F48}" destId="{817EF807-ABFA-4FBB-92C8-170D1BCE1953}" srcOrd="1" destOrd="0" parTransId="{82138293-88D3-41D5-8C11-F31D7834F647}" sibTransId="{7FE6D546-1D07-492E-B379-125E07E22020}"/>
    <dgm:cxn modelId="{08C21527-3419-4CBE-A609-03C5629B6BBD}" type="presOf" srcId="{5DF6FA7F-F6E4-4304-992D-0D12C69BFDCE}" destId="{ACD6A839-83C9-427A-A2D2-0C3D84336EAE}" srcOrd="0" destOrd="0" presId="urn:microsoft.com/office/officeart/2005/8/layout/vList5"/>
    <dgm:cxn modelId="{26078041-58FC-4ED3-9A88-7F0F08899739}" srcId="{1C074B3D-E536-4118-B6EB-DA3E9E680F48}" destId="{59EFAE05-8934-4084-944F-854CBF2F133A}" srcOrd="2" destOrd="0" parTransId="{B1F7A2BA-655B-4DB9-8E50-2FE3EC7E2158}" sibTransId="{B6EAC2B0-7947-4B95-A585-95E707F3C880}"/>
    <dgm:cxn modelId="{2369E462-EAC0-4390-A1C1-099F982EDBCB}" type="presOf" srcId="{817EF807-ABFA-4FBB-92C8-170D1BCE1953}" destId="{01826255-C2AA-4C3D-B150-92D225A7DCC0}" srcOrd="0" destOrd="0" presId="urn:microsoft.com/office/officeart/2005/8/layout/vList5"/>
    <dgm:cxn modelId="{C1CE1F44-C43A-4611-AC61-1A4228D533DA}" type="presOf" srcId="{536ED59D-2632-4086-927C-00378C0EBD60}" destId="{0B534D19-8EF1-44D9-971E-67E0328DF5ED}" srcOrd="0" destOrd="0" presId="urn:microsoft.com/office/officeart/2005/8/layout/vList5"/>
    <dgm:cxn modelId="{17EA9547-7D51-4FC4-AAD8-352DC6250256}" type="presOf" srcId="{A1A2CBD8-23FF-47F9-8F03-1A66E8F805C3}" destId="{B4D1281F-FC46-4566-98F2-4ECC210A944C}" srcOrd="0" destOrd="0" presId="urn:microsoft.com/office/officeart/2005/8/layout/vList5"/>
    <dgm:cxn modelId="{65B31A6F-EA8E-4992-8C49-7D3DEFE7E971}" srcId="{1C074B3D-E536-4118-B6EB-DA3E9E680F48}" destId="{A1A2CBD8-23FF-47F9-8F03-1A66E8F805C3}" srcOrd="0" destOrd="0" parTransId="{600B865D-1FE6-49E4-9E58-9369D10F8FF2}" sibTransId="{985B0974-7686-4307-8EA7-7995E7CFCBE4}"/>
    <dgm:cxn modelId="{B542ABB6-F55A-4B48-A9CD-244D294CB249}" type="presOf" srcId="{59EFAE05-8934-4084-944F-854CBF2F133A}" destId="{3D4EC1C6-5B7C-4FDD-A46F-097723F32645}" srcOrd="0" destOrd="0" presId="urn:microsoft.com/office/officeart/2005/8/layout/vList5"/>
    <dgm:cxn modelId="{069E39CC-7238-43A4-AA65-A7CA4B1BABAB}" type="presOf" srcId="{B293961D-3B4C-4AAB-B447-6E88BE36CD63}" destId="{6A16D3E3-CC9B-469A-A5AF-F65F63154F23}" srcOrd="0" destOrd="0" presId="urn:microsoft.com/office/officeart/2005/8/layout/vList5"/>
    <dgm:cxn modelId="{FF8D53E4-8127-474B-AC79-0BC3A805C5B4}" type="presOf" srcId="{1C074B3D-E536-4118-B6EB-DA3E9E680F48}" destId="{8CC34894-E45D-43AB-ABA3-92B2165EBABA}" srcOrd="0" destOrd="0" presId="urn:microsoft.com/office/officeart/2005/8/layout/vList5"/>
    <dgm:cxn modelId="{165B05D0-E01E-4378-9D53-01415A9A4F48}" type="presParOf" srcId="{8CC34894-E45D-43AB-ABA3-92B2165EBABA}" destId="{F0986C55-A672-4621-9116-07270947F02A}" srcOrd="0" destOrd="0" presId="urn:microsoft.com/office/officeart/2005/8/layout/vList5"/>
    <dgm:cxn modelId="{446F7347-8915-45D3-8CE6-0A1BE3C6941B}" type="presParOf" srcId="{F0986C55-A672-4621-9116-07270947F02A}" destId="{B4D1281F-FC46-4566-98F2-4ECC210A944C}" srcOrd="0" destOrd="0" presId="urn:microsoft.com/office/officeart/2005/8/layout/vList5"/>
    <dgm:cxn modelId="{072B23EA-C06F-403F-9C26-3728C4953246}" type="presParOf" srcId="{F0986C55-A672-4621-9116-07270947F02A}" destId="{6A16D3E3-CC9B-469A-A5AF-F65F63154F23}" srcOrd="1" destOrd="0" presId="urn:microsoft.com/office/officeart/2005/8/layout/vList5"/>
    <dgm:cxn modelId="{FC07EBB1-ADDF-43F5-89B4-AD31A5318AF9}" type="presParOf" srcId="{8CC34894-E45D-43AB-ABA3-92B2165EBABA}" destId="{CCD2B9E6-0A5B-401D-8166-9568919D16CD}" srcOrd="1" destOrd="0" presId="urn:microsoft.com/office/officeart/2005/8/layout/vList5"/>
    <dgm:cxn modelId="{258B01A0-70F4-4002-8452-347E97F78B42}" type="presParOf" srcId="{8CC34894-E45D-43AB-ABA3-92B2165EBABA}" destId="{7C63E7A6-0F18-4261-9E7A-F6F9514113F1}" srcOrd="2" destOrd="0" presId="urn:microsoft.com/office/officeart/2005/8/layout/vList5"/>
    <dgm:cxn modelId="{6A4985B7-953F-4CA4-A811-B3187E2BD12B}" type="presParOf" srcId="{7C63E7A6-0F18-4261-9E7A-F6F9514113F1}" destId="{01826255-C2AA-4C3D-B150-92D225A7DCC0}" srcOrd="0" destOrd="0" presId="urn:microsoft.com/office/officeart/2005/8/layout/vList5"/>
    <dgm:cxn modelId="{BB059E60-486D-4906-9228-1EFF71D920BC}" type="presParOf" srcId="{7C63E7A6-0F18-4261-9E7A-F6F9514113F1}" destId="{0B534D19-8EF1-44D9-971E-67E0328DF5ED}" srcOrd="1" destOrd="0" presId="urn:microsoft.com/office/officeart/2005/8/layout/vList5"/>
    <dgm:cxn modelId="{E521C249-DEE5-4651-820D-4D2316499438}" type="presParOf" srcId="{8CC34894-E45D-43AB-ABA3-92B2165EBABA}" destId="{B0D1DCE1-7B03-4B09-8AF6-2BC99653F8CD}" srcOrd="3" destOrd="0" presId="urn:microsoft.com/office/officeart/2005/8/layout/vList5"/>
    <dgm:cxn modelId="{2CCB6B17-42FD-4CE3-AE08-06A7432775DD}" type="presParOf" srcId="{8CC34894-E45D-43AB-ABA3-92B2165EBABA}" destId="{1DF4E28C-02F9-43E1-8541-08D304881FC6}" srcOrd="4" destOrd="0" presId="urn:microsoft.com/office/officeart/2005/8/layout/vList5"/>
    <dgm:cxn modelId="{D1E3EAEA-1DF2-4CE3-9560-31BFEBE68CC4}" type="presParOf" srcId="{1DF4E28C-02F9-43E1-8541-08D304881FC6}" destId="{3D4EC1C6-5B7C-4FDD-A46F-097723F32645}" srcOrd="0" destOrd="0" presId="urn:microsoft.com/office/officeart/2005/8/layout/vList5"/>
    <dgm:cxn modelId="{E59A4D24-D881-40DB-8888-55EB555D8A12}" type="presParOf" srcId="{1DF4E28C-02F9-43E1-8541-08D304881FC6}" destId="{ACD6A839-83C9-427A-A2D2-0C3D84336EA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074B3D-E536-4118-B6EB-DA3E9E680F48}" type="doc">
      <dgm:prSet loTypeId="urn:microsoft.com/office/officeart/2005/8/layout/vList5" loCatId="list" qsTypeId="urn:microsoft.com/office/officeart/2005/8/quickstyle/simple2" qsCatId="simple" csTypeId="urn:microsoft.com/office/officeart/2005/8/colors/accent1_3" csCatId="accent1" phldr="1"/>
      <dgm:spPr/>
      <dgm:t>
        <a:bodyPr/>
        <a:lstStyle/>
        <a:p>
          <a:endParaRPr lang="es-BO"/>
        </a:p>
      </dgm:t>
    </dgm:pt>
    <dgm:pt modelId="{A1A2CBD8-23FF-47F9-8F03-1A66E8F805C3}">
      <dgm:prSet phldrT="[Texto]" custT="1"/>
      <dgm:spPr/>
      <dgm:t>
        <a:bodyPr/>
        <a:lstStyle/>
        <a:p>
          <a:r>
            <a:rPr lang="es-BO" sz="2400" dirty="0"/>
            <a:t>Servicios Personales</a:t>
          </a:r>
        </a:p>
        <a:p>
          <a:r>
            <a:rPr lang="es-BO" sz="2400" dirty="0"/>
            <a:t>58 %</a:t>
          </a:r>
        </a:p>
      </dgm:t>
    </dgm:pt>
    <dgm:pt modelId="{600B865D-1FE6-49E4-9E58-9369D10F8FF2}" type="parTrans" cxnId="{65B31A6F-EA8E-4992-8C49-7D3DEFE7E971}">
      <dgm:prSet/>
      <dgm:spPr/>
      <dgm:t>
        <a:bodyPr/>
        <a:lstStyle/>
        <a:p>
          <a:endParaRPr lang="es-BO"/>
        </a:p>
      </dgm:t>
    </dgm:pt>
    <dgm:pt modelId="{985B0974-7686-4307-8EA7-7995E7CFCBE4}" type="sibTrans" cxnId="{65B31A6F-EA8E-4992-8C49-7D3DEFE7E971}">
      <dgm:prSet/>
      <dgm:spPr/>
      <dgm:t>
        <a:bodyPr/>
        <a:lstStyle/>
        <a:p>
          <a:endParaRPr lang="es-BO"/>
        </a:p>
      </dgm:t>
    </dgm:pt>
    <dgm:pt modelId="{B293961D-3B4C-4AAB-B447-6E88BE36CD63}">
      <dgm:prSet phldrT="[Texto]"/>
      <dgm:spPr/>
      <dgm:t>
        <a:bodyPr/>
        <a:lstStyle/>
        <a:p>
          <a:r>
            <a:rPr lang="es-ES" dirty="0"/>
            <a:t>Gastos por concepto de servicios prestados por el personal permanente y no permanente, incluyendo el total de remuneraciones; así como los aportes al sistema de previsión social, otros aportes y previsiones </a:t>
          </a:r>
          <a:r>
            <a:rPr lang="es-BO" dirty="0"/>
            <a:t>para incrementos salariales.</a:t>
          </a:r>
        </a:p>
      </dgm:t>
    </dgm:pt>
    <dgm:pt modelId="{3858D795-CA29-45C7-B2A1-005E3CB349E0}" type="parTrans" cxnId="{3D06160A-390E-457B-B07A-A0A39BF45494}">
      <dgm:prSet/>
      <dgm:spPr/>
      <dgm:t>
        <a:bodyPr/>
        <a:lstStyle/>
        <a:p>
          <a:endParaRPr lang="es-BO"/>
        </a:p>
      </dgm:t>
    </dgm:pt>
    <dgm:pt modelId="{09CBAD04-0C11-4481-96CF-1CC5D7A98146}" type="sibTrans" cxnId="{3D06160A-390E-457B-B07A-A0A39BF45494}">
      <dgm:prSet/>
      <dgm:spPr/>
      <dgm:t>
        <a:bodyPr/>
        <a:lstStyle/>
        <a:p>
          <a:endParaRPr lang="es-BO"/>
        </a:p>
      </dgm:t>
    </dgm:pt>
    <dgm:pt modelId="{817EF807-ABFA-4FBB-92C8-170D1BCE1953}">
      <dgm:prSet phldrT="[Texto]" custT="1"/>
      <dgm:spPr/>
      <dgm:t>
        <a:bodyPr/>
        <a:lstStyle/>
        <a:p>
          <a:r>
            <a:rPr lang="es-BO" sz="2400" dirty="0"/>
            <a:t>Servicios</a:t>
          </a:r>
          <a:r>
            <a:rPr lang="es-BO" sz="3200" dirty="0"/>
            <a:t> </a:t>
          </a:r>
          <a:r>
            <a:rPr lang="es-BO" sz="2400" dirty="0"/>
            <a:t>no personales</a:t>
          </a:r>
        </a:p>
        <a:p>
          <a:r>
            <a:rPr lang="es-BO" sz="2400" dirty="0"/>
            <a:t>11 %</a:t>
          </a:r>
        </a:p>
      </dgm:t>
    </dgm:pt>
    <dgm:pt modelId="{82138293-88D3-41D5-8C11-F31D7834F647}" type="parTrans" cxnId="{FF8A6B21-DBB4-4869-8CFA-96E19DD1F21F}">
      <dgm:prSet/>
      <dgm:spPr/>
      <dgm:t>
        <a:bodyPr/>
        <a:lstStyle/>
        <a:p>
          <a:endParaRPr lang="es-BO"/>
        </a:p>
      </dgm:t>
    </dgm:pt>
    <dgm:pt modelId="{7FE6D546-1D07-492E-B379-125E07E22020}" type="sibTrans" cxnId="{FF8A6B21-DBB4-4869-8CFA-96E19DD1F21F}">
      <dgm:prSet/>
      <dgm:spPr/>
      <dgm:t>
        <a:bodyPr/>
        <a:lstStyle/>
        <a:p>
          <a:endParaRPr lang="es-BO"/>
        </a:p>
      </dgm:t>
    </dgm:pt>
    <dgm:pt modelId="{536ED59D-2632-4086-927C-00378C0EBD60}">
      <dgm:prSet phldrT="[Texto]"/>
      <dgm:spPr/>
      <dgm:t>
        <a:bodyPr/>
        <a:lstStyle/>
        <a:p>
          <a:r>
            <a:rPr lang="es-ES" dirty="0"/>
            <a:t>Gastos para atender los pagos por la prestación de servicios de carácter no personal, el uso de bienes muebles e inmuebles de terceros, así como por su mantenimiento y reparación. Incluye asignaciones para el pago de servicios profesionales y comerciales prestados por personas naturales o jurídicas y por </a:t>
          </a:r>
          <a:r>
            <a:rPr lang="es-BO" dirty="0"/>
            <a:t>instituciones públicas o privadas.</a:t>
          </a:r>
        </a:p>
      </dgm:t>
    </dgm:pt>
    <dgm:pt modelId="{81AE7A23-54CA-4F3A-89DA-79C94BBE4C10}" type="parTrans" cxnId="{AF37200C-3C92-48E4-A472-E23E628F8F50}">
      <dgm:prSet/>
      <dgm:spPr/>
      <dgm:t>
        <a:bodyPr/>
        <a:lstStyle/>
        <a:p>
          <a:endParaRPr lang="es-BO"/>
        </a:p>
      </dgm:t>
    </dgm:pt>
    <dgm:pt modelId="{207F809E-F898-461C-8604-22324DD60CAB}" type="sibTrans" cxnId="{AF37200C-3C92-48E4-A472-E23E628F8F50}">
      <dgm:prSet/>
      <dgm:spPr/>
      <dgm:t>
        <a:bodyPr/>
        <a:lstStyle/>
        <a:p>
          <a:endParaRPr lang="es-BO"/>
        </a:p>
      </dgm:t>
    </dgm:pt>
    <dgm:pt modelId="{59EFAE05-8934-4084-944F-854CBF2F133A}">
      <dgm:prSet phldrT="[Texto]" custT="1"/>
      <dgm:spPr/>
      <dgm:t>
        <a:bodyPr/>
        <a:lstStyle/>
        <a:p>
          <a:r>
            <a:rPr lang="es-BO" sz="2400" dirty="0"/>
            <a:t>Activos Reales</a:t>
          </a:r>
        </a:p>
        <a:p>
          <a:r>
            <a:rPr lang="es-BO" sz="2400" dirty="0"/>
            <a:t>31 %</a:t>
          </a:r>
        </a:p>
      </dgm:t>
    </dgm:pt>
    <dgm:pt modelId="{B1F7A2BA-655B-4DB9-8E50-2FE3EC7E2158}" type="parTrans" cxnId="{26078041-58FC-4ED3-9A88-7F0F08899739}">
      <dgm:prSet/>
      <dgm:spPr/>
      <dgm:t>
        <a:bodyPr/>
        <a:lstStyle/>
        <a:p>
          <a:endParaRPr lang="es-BO"/>
        </a:p>
      </dgm:t>
    </dgm:pt>
    <dgm:pt modelId="{B6EAC2B0-7947-4B95-A585-95E707F3C880}" type="sibTrans" cxnId="{26078041-58FC-4ED3-9A88-7F0F08899739}">
      <dgm:prSet/>
      <dgm:spPr/>
      <dgm:t>
        <a:bodyPr/>
        <a:lstStyle/>
        <a:p>
          <a:endParaRPr lang="es-BO"/>
        </a:p>
      </dgm:t>
    </dgm:pt>
    <dgm:pt modelId="{5DF6FA7F-F6E4-4304-992D-0D12C69BFDCE}">
      <dgm:prSet phldrT="[Texto]" custT="1"/>
      <dgm:spPr/>
      <dgm:t>
        <a:bodyPr/>
        <a:lstStyle/>
        <a:p>
          <a:pPr algn="just"/>
          <a:r>
            <a:rPr lang="es-ES" sz="1400" dirty="0"/>
            <a:t>Gastos para la adquisición de bienes duraderos, construcción de obras por terceros, compra de maquinaria y equipo y semovientes. Se incluyen los estudios, investigaciones y proyectos realizados por terceros y la contratación de servicios de supervisión de construcciones y mejoras de bienes públicos de </a:t>
          </a:r>
          <a:r>
            <a:rPr lang="es-BO" sz="1400" dirty="0"/>
            <a:t>dominio privado y público, cuando corresponda incluirlos como parte del activo institucional. Comprende así mismo los activos intangibles</a:t>
          </a:r>
          <a:r>
            <a:rPr lang="es-BO" sz="1200" dirty="0"/>
            <a:t>. </a:t>
          </a:r>
        </a:p>
      </dgm:t>
    </dgm:pt>
    <dgm:pt modelId="{CA56F1BE-6EF3-4872-812B-AD63AE7B207F}" type="parTrans" cxnId="{8E06A01E-D47E-4BA2-8AE2-C2F78FA6634D}">
      <dgm:prSet/>
      <dgm:spPr/>
      <dgm:t>
        <a:bodyPr/>
        <a:lstStyle/>
        <a:p>
          <a:endParaRPr lang="es-BO"/>
        </a:p>
      </dgm:t>
    </dgm:pt>
    <dgm:pt modelId="{6A3DA1AE-7E41-4CC7-8CB0-3B9CEFDB424B}" type="sibTrans" cxnId="{8E06A01E-D47E-4BA2-8AE2-C2F78FA6634D}">
      <dgm:prSet/>
      <dgm:spPr/>
      <dgm:t>
        <a:bodyPr/>
        <a:lstStyle/>
        <a:p>
          <a:endParaRPr lang="es-BO"/>
        </a:p>
      </dgm:t>
    </dgm:pt>
    <dgm:pt modelId="{8CC34894-E45D-43AB-ABA3-92B2165EBABA}" type="pres">
      <dgm:prSet presAssocID="{1C074B3D-E536-4118-B6EB-DA3E9E680F48}" presName="Name0" presStyleCnt="0">
        <dgm:presLayoutVars>
          <dgm:dir/>
          <dgm:animLvl val="lvl"/>
          <dgm:resizeHandles val="exact"/>
        </dgm:presLayoutVars>
      </dgm:prSet>
      <dgm:spPr/>
    </dgm:pt>
    <dgm:pt modelId="{F0986C55-A672-4621-9116-07270947F02A}" type="pres">
      <dgm:prSet presAssocID="{A1A2CBD8-23FF-47F9-8F03-1A66E8F805C3}" presName="linNode" presStyleCnt="0"/>
      <dgm:spPr/>
    </dgm:pt>
    <dgm:pt modelId="{B4D1281F-FC46-4566-98F2-4ECC210A944C}" type="pres">
      <dgm:prSet presAssocID="{A1A2CBD8-23FF-47F9-8F03-1A66E8F805C3}" presName="parentText" presStyleLbl="node1" presStyleIdx="0" presStyleCnt="3" custLinFactNeighborX="-4688" custLinFactNeighborY="-18140">
        <dgm:presLayoutVars>
          <dgm:chMax val="1"/>
          <dgm:bulletEnabled val="1"/>
        </dgm:presLayoutVars>
      </dgm:prSet>
      <dgm:spPr/>
    </dgm:pt>
    <dgm:pt modelId="{6A16D3E3-CC9B-469A-A5AF-F65F63154F23}" type="pres">
      <dgm:prSet presAssocID="{A1A2CBD8-23FF-47F9-8F03-1A66E8F805C3}" presName="descendantText" presStyleLbl="alignAccFollowNode1" presStyleIdx="0" presStyleCnt="3">
        <dgm:presLayoutVars>
          <dgm:bulletEnabled val="1"/>
        </dgm:presLayoutVars>
      </dgm:prSet>
      <dgm:spPr/>
    </dgm:pt>
    <dgm:pt modelId="{CCD2B9E6-0A5B-401D-8166-9568919D16CD}" type="pres">
      <dgm:prSet presAssocID="{985B0974-7686-4307-8EA7-7995E7CFCBE4}" presName="sp" presStyleCnt="0"/>
      <dgm:spPr/>
    </dgm:pt>
    <dgm:pt modelId="{7C63E7A6-0F18-4261-9E7A-F6F9514113F1}" type="pres">
      <dgm:prSet presAssocID="{817EF807-ABFA-4FBB-92C8-170D1BCE1953}" presName="linNode" presStyleCnt="0"/>
      <dgm:spPr/>
    </dgm:pt>
    <dgm:pt modelId="{01826255-C2AA-4C3D-B150-92D225A7DCC0}" type="pres">
      <dgm:prSet presAssocID="{817EF807-ABFA-4FBB-92C8-170D1BCE1953}" presName="parentText" presStyleLbl="node1" presStyleIdx="1" presStyleCnt="3">
        <dgm:presLayoutVars>
          <dgm:chMax val="1"/>
          <dgm:bulletEnabled val="1"/>
        </dgm:presLayoutVars>
      </dgm:prSet>
      <dgm:spPr/>
    </dgm:pt>
    <dgm:pt modelId="{0B534D19-8EF1-44D9-971E-67E0328DF5ED}" type="pres">
      <dgm:prSet presAssocID="{817EF807-ABFA-4FBB-92C8-170D1BCE1953}" presName="descendantText" presStyleLbl="alignAccFollowNode1" presStyleIdx="1" presStyleCnt="3">
        <dgm:presLayoutVars>
          <dgm:bulletEnabled val="1"/>
        </dgm:presLayoutVars>
      </dgm:prSet>
      <dgm:spPr/>
    </dgm:pt>
    <dgm:pt modelId="{B0D1DCE1-7B03-4B09-8AF6-2BC99653F8CD}" type="pres">
      <dgm:prSet presAssocID="{7FE6D546-1D07-492E-B379-125E07E22020}" presName="sp" presStyleCnt="0"/>
      <dgm:spPr/>
    </dgm:pt>
    <dgm:pt modelId="{1DF4E28C-02F9-43E1-8541-08D304881FC6}" type="pres">
      <dgm:prSet presAssocID="{59EFAE05-8934-4084-944F-854CBF2F133A}" presName="linNode" presStyleCnt="0"/>
      <dgm:spPr/>
    </dgm:pt>
    <dgm:pt modelId="{3D4EC1C6-5B7C-4FDD-A46F-097723F32645}" type="pres">
      <dgm:prSet presAssocID="{59EFAE05-8934-4084-944F-854CBF2F133A}" presName="parentText" presStyleLbl="node1" presStyleIdx="2" presStyleCnt="3">
        <dgm:presLayoutVars>
          <dgm:chMax val="1"/>
          <dgm:bulletEnabled val="1"/>
        </dgm:presLayoutVars>
      </dgm:prSet>
      <dgm:spPr/>
    </dgm:pt>
    <dgm:pt modelId="{ACD6A839-83C9-427A-A2D2-0C3D84336EAE}" type="pres">
      <dgm:prSet presAssocID="{59EFAE05-8934-4084-944F-854CBF2F133A}" presName="descendantText" presStyleLbl="alignAccFollowNode1" presStyleIdx="2" presStyleCnt="3" custScaleY="123261">
        <dgm:presLayoutVars>
          <dgm:bulletEnabled val="1"/>
        </dgm:presLayoutVars>
      </dgm:prSet>
      <dgm:spPr/>
    </dgm:pt>
  </dgm:ptLst>
  <dgm:cxnLst>
    <dgm:cxn modelId="{3D06160A-390E-457B-B07A-A0A39BF45494}" srcId="{A1A2CBD8-23FF-47F9-8F03-1A66E8F805C3}" destId="{B293961D-3B4C-4AAB-B447-6E88BE36CD63}" srcOrd="0" destOrd="0" parTransId="{3858D795-CA29-45C7-B2A1-005E3CB349E0}" sibTransId="{09CBAD04-0C11-4481-96CF-1CC5D7A98146}"/>
    <dgm:cxn modelId="{AF37200C-3C92-48E4-A472-E23E628F8F50}" srcId="{817EF807-ABFA-4FBB-92C8-170D1BCE1953}" destId="{536ED59D-2632-4086-927C-00378C0EBD60}" srcOrd="0" destOrd="0" parTransId="{81AE7A23-54CA-4F3A-89DA-79C94BBE4C10}" sibTransId="{207F809E-F898-461C-8604-22324DD60CAB}"/>
    <dgm:cxn modelId="{8E06A01E-D47E-4BA2-8AE2-C2F78FA6634D}" srcId="{59EFAE05-8934-4084-944F-854CBF2F133A}" destId="{5DF6FA7F-F6E4-4304-992D-0D12C69BFDCE}" srcOrd="0" destOrd="0" parTransId="{CA56F1BE-6EF3-4872-812B-AD63AE7B207F}" sibTransId="{6A3DA1AE-7E41-4CC7-8CB0-3B9CEFDB424B}"/>
    <dgm:cxn modelId="{FF8A6B21-DBB4-4869-8CFA-96E19DD1F21F}" srcId="{1C074B3D-E536-4118-B6EB-DA3E9E680F48}" destId="{817EF807-ABFA-4FBB-92C8-170D1BCE1953}" srcOrd="1" destOrd="0" parTransId="{82138293-88D3-41D5-8C11-F31D7834F647}" sibTransId="{7FE6D546-1D07-492E-B379-125E07E22020}"/>
    <dgm:cxn modelId="{08C21527-3419-4CBE-A609-03C5629B6BBD}" type="presOf" srcId="{5DF6FA7F-F6E4-4304-992D-0D12C69BFDCE}" destId="{ACD6A839-83C9-427A-A2D2-0C3D84336EAE}" srcOrd="0" destOrd="0" presId="urn:microsoft.com/office/officeart/2005/8/layout/vList5"/>
    <dgm:cxn modelId="{26078041-58FC-4ED3-9A88-7F0F08899739}" srcId="{1C074B3D-E536-4118-B6EB-DA3E9E680F48}" destId="{59EFAE05-8934-4084-944F-854CBF2F133A}" srcOrd="2" destOrd="0" parTransId="{B1F7A2BA-655B-4DB9-8E50-2FE3EC7E2158}" sibTransId="{B6EAC2B0-7947-4B95-A585-95E707F3C880}"/>
    <dgm:cxn modelId="{2369E462-EAC0-4390-A1C1-099F982EDBCB}" type="presOf" srcId="{817EF807-ABFA-4FBB-92C8-170D1BCE1953}" destId="{01826255-C2AA-4C3D-B150-92D225A7DCC0}" srcOrd="0" destOrd="0" presId="urn:microsoft.com/office/officeart/2005/8/layout/vList5"/>
    <dgm:cxn modelId="{C1CE1F44-C43A-4611-AC61-1A4228D533DA}" type="presOf" srcId="{536ED59D-2632-4086-927C-00378C0EBD60}" destId="{0B534D19-8EF1-44D9-971E-67E0328DF5ED}" srcOrd="0" destOrd="0" presId="urn:microsoft.com/office/officeart/2005/8/layout/vList5"/>
    <dgm:cxn modelId="{17EA9547-7D51-4FC4-AAD8-352DC6250256}" type="presOf" srcId="{A1A2CBD8-23FF-47F9-8F03-1A66E8F805C3}" destId="{B4D1281F-FC46-4566-98F2-4ECC210A944C}" srcOrd="0" destOrd="0" presId="urn:microsoft.com/office/officeart/2005/8/layout/vList5"/>
    <dgm:cxn modelId="{65B31A6F-EA8E-4992-8C49-7D3DEFE7E971}" srcId="{1C074B3D-E536-4118-B6EB-DA3E9E680F48}" destId="{A1A2CBD8-23FF-47F9-8F03-1A66E8F805C3}" srcOrd="0" destOrd="0" parTransId="{600B865D-1FE6-49E4-9E58-9369D10F8FF2}" sibTransId="{985B0974-7686-4307-8EA7-7995E7CFCBE4}"/>
    <dgm:cxn modelId="{B542ABB6-F55A-4B48-A9CD-244D294CB249}" type="presOf" srcId="{59EFAE05-8934-4084-944F-854CBF2F133A}" destId="{3D4EC1C6-5B7C-4FDD-A46F-097723F32645}" srcOrd="0" destOrd="0" presId="urn:microsoft.com/office/officeart/2005/8/layout/vList5"/>
    <dgm:cxn modelId="{069E39CC-7238-43A4-AA65-A7CA4B1BABAB}" type="presOf" srcId="{B293961D-3B4C-4AAB-B447-6E88BE36CD63}" destId="{6A16D3E3-CC9B-469A-A5AF-F65F63154F23}" srcOrd="0" destOrd="0" presId="urn:microsoft.com/office/officeart/2005/8/layout/vList5"/>
    <dgm:cxn modelId="{FF8D53E4-8127-474B-AC79-0BC3A805C5B4}" type="presOf" srcId="{1C074B3D-E536-4118-B6EB-DA3E9E680F48}" destId="{8CC34894-E45D-43AB-ABA3-92B2165EBABA}" srcOrd="0" destOrd="0" presId="urn:microsoft.com/office/officeart/2005/8/layout/vList5"/>
    <dgm:cxn modelId="{165B05D0-E01E-4378-9D53-01415A9A4F48}" type="presParOf" srcId="{8CC34894-E45D-43AB-ABA3-92B2165EBABA}" destId="{F0986C55-A672-4621-9116-07270947F02A}" srcOrd="0" destOrd="0" presId="urn:microsoft.com/office/officeart/2005/8/layout/vList5"/>
    <dgm:cxn modelId="{446F7347-8915-45D3-8CE6-0A1BE3C6941B}" type="presParOf" srcId="{F0986C55-A672-4621-9116-07270947F02A}" destId="{B4D1281F-FC46-4566-98F2-4ECC210A944C}" srcOrd="0" destOrd="0" presId="urn:microsoft.com/office/officeart/2005/8/layout/vList5"/>
    <dgm:cxn modelId="{072B23EA-C06F-403F-9C26-3728C4953246}" type="presParOf" srcId="{F0986C55-A672-4621-9116-07270947F02A}" destId="{6A16D3E3-CC9B-469A-A5AF-F65F63154F23}" srcOrd="1" destOrd="0" presId="urn:microsoft.com/office/officeart/2005/8/layout/vList5"/>
    <dgm:cxn modelId="{FC07EBB1-ADDF-43F5-89B4-AD31A5318AF9}" type="presParOf" srcId="{8CC34894-E45D-43AB-ABA3-92B2165EBABA}" destId="{CCD2B9E6-0A5B-401D-8166-9568919D16CD}" srcOrd="1" destOrd="0" presId="urn:microsoft.com/office/officeart/2005/8/layout/vList5"/>
    <dgm:cxn modelId="{258B01A0-70F4-4002-8452-347E97F78B42}" type="presParOf" srcId="{8CC34894-E45D-43AB-ABA3-92B2165EBABA}" destId="{7C63E7A6-0F18-4261-9E7A-F6F9514113F1}" srcOrd="2" destOrd="0" presId="urn:microsoft.com/office/officeart/2005/8/layout/vList5"/>
    <dgm:cxn modelId="{6A4985B7-953F-4CA4-A811-B3187E2BD12B}" type="presParOf" srcId="{7C63E7A6-0F18-4261-9E7A-F6F9514113F1}" destId="{01826255-C2AA-4C3D-B150-92D225A7DCC0}" srcOrd="0" destOrd="0" presId="urn:microsoft.com/office/officeart/2005/8/layout/vList5"/>
    <dgm:cxn modelId="{BB059E60-486D-4906-9228-1EFF71D920BC}" type="presParOf" srcId="{7C63E7A6-0F18-4261-9E7A-F6F9514113F1}" destId="{0B534D19-8EF1-44D9-971E-67E0328DF5ED}" srcOrd="1" destOrd="0" presId="urn:microsoft.com/office/officeart/2005/8/layout/vList5"/>
    <dgm:cxn modelId="{E521C249-DEE5-4651-820D-4D2316499438}" type="presParOf" srcId="{8CC34894-E45D-43AB-ABA3-92B2165EBABA}" destId="{B0D1DCE1-7B03-4B09-8AF6-2BC99653F8CD}" srcOrd="3" destOrd="0" presId="urn:microsoft.com/office/officeart/2005/8/layout/vList5"/>
    <dgm:cxn modelId="{2CCB6B17-42FD-4CE3-AE08-06A7432775DD}" type="presParOf" srcId="{8CC34894-E45D-43AB-ABA3-92B2165EBABA}" destId="{1DF4E28C-02F9-43E1-8541-08D304881FC6}" srcOrd="4" destOrd="0" presId="urn:microsoft.com/office/officeart/2005/8/layout/vList5"/>
    <dgm:cxn modelId="{D1E3EAEA-1DF2-4CE3-9560-31BFEBE68CC4}" type="presParOf" srcId="{1DF4E28C-02F9-43E1-8541-08D304881FC6}" destId="{3D4EC1C6-5B7C-4FDD-A46F-097723F32645}" srcOrd="0" destOrd="0" presId="urn:microsoft.com/office/officeart/2005/8/layout/vList5"/>
    <dgm:cxn modelId="{E59A4D24-D881-40DB-8888-55EB555D8A12}" type="presParOf" srcId="{1DF4E28C-02F9-43E1-8541-08D304881FC6}" destId="{ACD6A839-83C9-427A-A2D2-0C3D84336EA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6D3E3-CC9B-469A-A5AF-F65F63154F23}">
      <dsp:nvSpPr>
        <dsp:cNvPr id="0" name=""/>
        <dsp:cNvSpPr/>
      </dsp:nvSpPr>
      <dsp:spPr>
        <a:xfrm rot="5400000">
          <a:off x="4440558" y="-1540798"/>
          <a:ext cx="1401624" cy="4838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s-ES" sz="1400" kern="1200" dirty="0"/>
            <a:t>Gastos por concepto de servicios prestados por el personal permanente y no permanente, incluyendo el total de remuneraciones; así como los aportes al sistema de previsión social, otros aportes y previsiones </a:t>
          </a:r>
          <a:r>
            <a:rPr lang="es-BO" sz="1400" kern="1200" dirty="0"/>
            <a:t>para incrementos salariales.</a:t>
          </a:r>
        </a:p>
      </dsp:txBody>
      <dsp:txXfrm rot="-5400000">
        <a:off x="2721902" y="246280"/>
        <a:ext cx="4770515" cy="1264780"/>
      </dsp:txXfrm>
    </dsp:sp>
    <dsp:sp modelId="{B4D1281F-FC46-4566-98F2-4ECC210A944C}">
      <dsp:nvSpPr>
        <dsp:cNvPr id="0" name=""/>
        <dsp:cNvSpPr/>
      </dsp:nvSpPr>
      <dsp:spPr>
        <a:xfrm>
          <a:off x="0" y="0"/>
          <a:ext cx="2721902" cy="1752030"/>
        </a:xfrm>
        <a:prstGeom prst="roundRect">
          <a:avLst/>
        </a:prstGeom>
        <a:solidFill>
          <a:schemeClr val="accent1">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Servicios Personales</a:t>
          </a:r>
        </a:p>
        <a:p>
          <a:pPr marL="0" lvl="0" indent="0" algn="ctr" defTabSz="1066800">
            <a:lnSpc>
              <a:spcPct val="90000"/>
            </a:lnSpc>
            <a:spcBef>
              <a:spcPct val="0"/>
            </a:spcBef>
            <a:spcAft>
              <a:spcPct val="35000"/>
            </a:spcAft>
            <a:buNone/>
          </a:pPr>
          <a:r>
            <a:rPr lang="es-BO" sz="2400" kern="1200" dirty="0"/>
            <a:t>58 %</a:t>
          </a:r>
        </a:p>
      </dsp:txBody>
      <dsp:txXfrm>
        <a:off x="85527" y="85527"/>
        <a:ext cx="2550848" cy="1580976"/>
      </dsp:txXfrm>
    </dsp:sp>
    <dsp:sp modelId="{0B534D19-8EF1-44D9-971E-67E0328DF5ED}">
      <dsp:nvSpPr>
        <dsp:cNvPr id="0" name=""/>
        <dsp:cNvSpPr/>
      </dsp:nvSpPr>
      <dsp:spPr>
        <a:xfrm rot="5400000">
          <a:off x="4440558" y="298833"/>
          <a:ext cx="1401624" cy="4838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s-ES" sz="1400" kern="1200" dirty="0"/>
            <a:t>Gastos para atender los pagos por la prestación de servicios de carácter no personal, el uso de bienes muebles e inmuebles de terceros, así como por su mantenimiento y reparación. Incluye asignaciones para el pago de servicios profesionales y comerciales, prestados por personas naturales o jurídicas y por </a:t>
          </a:r>
          <a:r>
            <a:rPr lang="es-BO" sz="1400" kern="1200" dirty="0"/>
            <a:t>instituciones públicas o privadas.</a:t>
          </a:r>
        </a:p>
      </dsp:txBody>
      <dsp:txXfrm rot="-5400000">
        <a:off x="2721902" y="2085911"/>
        <a:ext cx="4770515" cy="1264780"/>
      </dsp:txXfrm>
    </dsp:sp>
    <dsp:sp modelId="{01826255-C2AA-4C3D-B150-92D225A7DCC0}">
      <dsp:nvSpPr>
        <dsp:cNvPr id="0" name=""/>
        <dsp:cNvSpPr/>
      </dsp:nvSpPr>
      <dsp:spPr>
        <a:xfrm>
          <a:off x="0" y="1842286"/>
          <a:ext cx="2721902" cy="1752030"/>
        </a:xfrm>
        <a:prstGeom prst="roundRect">
          <a:avLst/>
        </a:prstGeom>
        <a:solidFill>
          <a:schemeClr val="accent1">
            <a:shade val="80000"/>
            <a:hueOff val="153123"/>
            <a:satOff val="-2196"/>
            <a:lumOff val="1280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Servicios</a:t>
          </a:r>
          <a:r>
            <a:rPr lang="es-BO" sz="3200" kern="1200" dirty="0"/>
            <a:t> </a:t>
          </a:r>
          <a:r>
            <a:rPr lang="es-BO" sz="2400" kern="1200" dirty="0"/>
            <a:t>no personales</a:t>
          </a:r>
        </a:p>
        <a:p>
          <a:pPr marL="0" lvl="0" indent="0" algn="ctr" defTabSz="1066800">
            <a:lnSpc>
              <a:spcPct val="90000"/>
            </a:lnSpc>
            <a:spcBef>
              <a:spcPct val="0"/>
            </a:spcBef>
            <a:spcAft>
              <a:spcPct val="35000"/>
            </a:spcAft>
            <a:buNone/>
          </a:pPr>
          <a:r>
            <a:rPr lang="es-BO" sz="2400" kern="1200" dirty="0"/>
            <a:t>11 %</a:t>
          </a:r>
          <a:endParaRPr lang="es-BO" sz="3200" kern="1200" dirty="0"/>
        </a:p>
      </dsp:txBody>
      <dsp:txXfrm>
        <a:off x="85527" y="1927813"/>
        <a:ext cx="2550848" cy="1580976"/>
      </dsp:txXfrm>
    </dsp:sp>
    <dsp:sp modelId="{ACD6A839-83C9-427A-A2D2-0C3D84336EAE}">
      <dsp:nvSpPr>
        <dsp:cNvPr id="0" name=""/>
        <dsp:cNvSpPr/>
      </dsp:nvSpPr>
      <dsp:spPr>
        <a:xfrm rot="5400000">
          <a:off x="4440558" y="2138465"/>
          <a:ext cx="1401624" cy="4838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s-ES" sz="1400" kern="1200" dirty="0"/>
            <a:t>Comprende la adquisición de artículos, materiales y bienes que se consumen o cambien de valor durante la gestión. Se incluye los materiales que se destinan a conservación y reparación de bienes de capital.</a:t>
          </a:r>
          <a:endParaRPr lang="es-BO" sz="1400" kern="1200" dirty="0"/>
        </a:p>
      </dsp:txBody>
      <dsp:txXfrm rot="-5400000">
        <a:off x="2721902" y="3925543"/>
        <a:ext cx="4770515" cy="1264780"/>
      </dsp:txXfrm>
    </dsp:sp>
    <dsp:sp modelId="{3D4EC1C6-5B7C-4FDD-A46F-097723F32645}">
      <dsp:nvSpPr>
        <dsp:cNvPr id="0" name=""/>
        <dsp:cNvSpPr/>
      </dsp:nvSpPr>
      <dsp:spPr>
        <a:xfrm>
          <a:off x="0" y="3681918"/>
          <a:ext cx="2721902" cy="1752030"/>
        </a:xfrm>
        <a:prstGeom prst="roundRect">
          <a:avLst/>
        </a:prstGeom>
        <a:solidFill>
          <a:schemeClr val="accent1">
            <a:shade val="80000"/>
            <a:hueOff val="306246"/>
            <a:satOff val="-4392"/>
            <a:lumOff val="256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Materiales y Suministros</a:t>
          </a:r>
        </a:p>
        <a:p>
          <a:pPr marL="0" lvl="0" indent="0" algn="ctr" defTabSz="1066800">
            <a:lnSpc>
              <a:spcPct val="90000"/>
            </a:lnSpc>
            <a:spcBef>
              <a:spcPct val="0"/>
            </a:spcBef>
            <a:spcAft>
              <a:spcPct val="35000"/>
            </a:spcAft>
            <a:buNone/>
          </a:pPr>
          <a:r>
            <a:rPr lang="es-BO" sz="2400" kern="1200" dirty="0"/>
            <a:t>31 %</a:t>
          </a:r>
        </a:p>
      </dsp:txBody>
      <dsp:txXfrm>
        <a:off x="85527" y="3767445"/>
        <a:ext cx="2550848" cy="1580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6D3E3-CC9B-469A-A5AF-F65F63154F23}">
      <dsp:nvSpPr>
        <dsp:cNvPr id="0" name=""/>
        <dsp:cNvSpPr/>
      </dsp:nvSpPr>
      <dsp:spPr>
        <a:xfrm rot="5400000">
          <a:off x="4515284" y="-1557789"/>
          <a:ext cx="1448035"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Gastos por concepto de servicios prestados por el personal permanente y no permanente, incluyendo el total de remuneraciones; así como los aportes al sistema de previsión social, otros aportes y previsiones </a:t>
          </a:r>
          <a:r>
            <a:rPr lang="es-BO" sz="1400" kern="1200" dirty="0"/>
            <a:t>para incrementos salariales.</a:t>
          </a:r>
        </a:p>
      </dsp:txBody>
      <dsp:txXfrm rot="-5400000">
        <a:off x="2773749" y="254433"/>
        <a:ext cx="4860420" cy="1306661"/>
      </dsp:txXfrm>
    </dsp:sp>
    <dsp:sp modelId="{B4D1281F-FC46-4566-98F2-4ECC210A944C}">
      <dsp:nvSpPr>
        <dsp:cNvPr id="0" name=""/>
        <dsp:cNvSpPr/>
      </dsp:nvSpPr>
      <dsp:spPr>
        <a:xfrm>
          <a:off x="0" y="0"/>
          <a:ext cx="2773748" cy="1810044"/>
        </a:xfrm>
        <a:prstGeom prst="roundRect">
          <a:avLst/>
        </a:prstGeom>
        <a:solidFill>
          <a:schemeClr val="accent1">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Servicios Personales</a:t>
          </a:r>
        </a:p>
        <a:p>
          <a:pPr marL="0" lvl="0" indent="0" algn="ctr" defTabSz="1066800">
            <a:lnSpc>
              <a:spcPct val="90000"/>
            </a:lnSpc>
            <a:spcBef>
              <a:spcPct val="0"/>
            </a:spcBef>
            <a:spcAft>
              <a:spcPct val="35000"/>
            </a:spcAft>
            <a:buNone/>
          </a:pPr>
          <a:r>
            <a:rPr lang="es-BO" sz="2400" kern="1200" dirty="0"/>
            <a:t>58 %</a:t>
          </a:r>
        </a:p>
      </dsp:txBody>
      <dsp:txXfrm>
        <a:off x="88359" y="88359"/>
        <a:ext cx="2597030" cy="1633326"/>
      </dsp:txXfrm>
    </dsp:sp>
    <dsp:sp modelId="{0B534D19-8EF1-44D9-971E-67E0328DF5ED}">
      <dsp:nvSpPr>
        <dsp:cNvPr id="0" name=""/>
        <dsp:cNvSpPr/>
      </dsp:nvSpPr>
      <dsp:spPr>
        <a:xfrm rot="5400000">
          <a:off x="4515284" y="342758"/>
          <a:ext cx="1448035"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Gastos para atender los pagos por la prestación de servicios de carácter no personal, el uso de bienes muebles e inmuebles de terceros, así como por su mantenimiento y reparación. Incluye asignaciones para el pago de servicios profesionales y comerciales prestados por personas naturales o jurídicas y por </a:t>
          </a:r>
          <a:r>
            <a:rPr lang="es-BO" sz="1400" kern="1200" dirty="0"/>
            <a:t>instituciones públicas o privadas.</a:t>
          </a:r>
        </a:p>
      </dsp:txBody>
      <dsp:txXfrm rot="-5400000">
        <a:off x="2773749" y="2154981"/>
        <a:ext cx="4860420" cy="1306661"/>
      </dsp:txXfrm>
    </dsp:sp>
    <dsp:sp modelId="{01826255-C2AA-4C3D-B150-92D225A7DCC0}">
      <dsp:nvSpPr>
        <dsp:cNvPr id="0" name=""/>
        <dsp:cNvSpPr/>
      </dsp:nvSpPr>
      <dsp:spPr>
        <a:xfrm>
          <a:off x="0" y="1903289"/>
          <a:ext cx="2773748" cy="1810044"/>
        </a:xfrm>
        <a:prstGeom prst="roundRect">
          <a:avLst/>
        </a:prstGeom>
        <a:solidFill>
          <a:schemeClr val="accent1">
            <a:shade val="80000"/>
            <a:hueOff val="153123"/>
            <a:satOff val="-2196"/>
            <a:lumOff val="1280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Servicios</a:t>
          </a:r>
          <a:r>
            <a:rPr lang="es-BO" sz="3200" kern="1200" dirty="0"/>
            <a:t> </a:t>
          </a:r>
          <a:r>
            <a:rPr lang="es-BO" sz="2400" kern="1200" dirty="0"/>
            <a:t>no personales</a:t>
          </a:r>
        </a:p>
        <a:p>
          <a:pPr marL="0" lvl="0" indent="0" algn="ctr" defTabSz="1066800">
            <a:lnSpc>
              <a:spcPct val="90000"/>
            </a:lnSpc>
            <a:spcBef>
              <a:spcPct val="0"/>
            </a:spcBef>
            <a:spcAft>
              <a:spcPct val="35000"/>
            </a:spcAft>
            <a:buNone/>
          </a:pPr>
          <a:r>
            <a:rPr lang="es-BO" sz="2400" kern="1200" dirty="0"/>
            <a:t>11 %</a:t>
          </a:r>
        </a:p>
      </dsp:txBody>
      <dsp:txXfrm>
        <a:off x="88359" y="1991648"/>
        <a:ext cx="2597030" cy="1633326"/>
      </dsp:txXfrm>
    </dsp:sp>
    <dsp:sp modelId="{ACD6A839-83C9-427A-A2D2-0C3D84336EAE}">
      <dsp:nvSpPr>
        <dsp:cNvPr id="0" name=""/>
        <dsp:cNvSpPr/>
      </dsp:nvSpPr>
      <dsp:spPr>
        <a:xfrm rot="5400000">
          <a:off x="4346870" y="2243305"/>
          <a:ext cx="1784863"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s-ES" sz="1400" kern="1200" dirty="0"/>
            <a:t>Gastos para la adquisición de bienes duraderos, construcción de obras por terceros, compra de maquinaria y equipo y semovientes. Se incluyen los estudios, investigaciones y proyectos realizados por terceros y la contratación de servicios de supervisión de construcciones y mejoras de bienes públicos de </a:t>
          </a:r>
          <a:r>
            <a:rPr lang="es-BO" sz="1400" kern="1200" dirty="0"/>
            <a:t>dominio privado y público, cuando corresponda incluirlos como parte del activo institucional. Comprende así mismo los activos intangibles</a:t>
          </a:r>
          <a:r>
            <a:rPr lang="es-BO" sz="1200" kern="1200" dirty="0"/>
            <a:t>. </a:t>
          </a:r>
        </a:p>
      </dsp:txBody>
      <dsp:txXfrm rot="-5400000">
        <a:off x="2773748" y="3903557"/>
        <a:ext cx="4843977" cy="1610603"/>
      </dsp:txXfrm>
    </dsp:sp>
    <dsp:sp modelId="{3D4EC1C6-5B7C-4FDD-A46F-097723F32645}">
      <dsp:nvSpPr>
        <dsp:cNvPr id="0" name=""/>
        <dsp:cNvSpPr/>
      </dsp:nvSpPr>
      <dsp:spPr>
        <a:xfrm>
          <a:off x="0" y="3803836"/>
          <a:ext cx="2773748" cy="1810044"/>
        </a:xfrm>
        <a:prstGeom prst="roundRect">
          <a:avLst/>
        </a:prstGeom>
        <a:solidFill>
          <a:schemeClr val="accent1">
            <a:shade val="80000"/>
            <a:hueOff val="306246"/>
            <a:satOff val="-4392"/>
            <a:lumOff val="256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BO" sz="2400" kern="1200" dirty="0"/>
            <a:t>Activos Reales</a:t>
          </a:r>
        </a:p>
        <a:p>
          <a:pPr marL="0" lvl="0" indent="0" algn="ctr" defTabSz="1066800">
            <a:lnSpc>
              <a:spcPct val="90000"/>
            </a:lnSpc>
            <a:spcBef>
              <a:spcPct val="0"/>
            </a:spcBef>
            <a:spcAft>
              <a:spcPct val="35000"/>
            </a:spcAft>
            <a:buNone/>
          </a:pPr>
          <a:r>
            <a:rPr lang="es-BO" sz="2400" kern="1200" dirty="0"/>
            <a:t>31 %</a:t>
          </a:r>
        </a:p>
      </dsp:txBody>
      <dsp:txXfrm>
        <a:off x="88359" y="3892195"/>
        <a:ext cx="2597030" cy="16333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3672182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157945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322511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284661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15308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340553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177414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76505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376403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39575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62F00DD-B831-4054-8F6C-1EA0A37C8930}" type="datetimeFigureOut">
              <a:rPr lang="es-ES" smtClean="0"/>
              <a:t>24/02/2023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E7586D3-DF07-4939-86F0-8B380C39856F}" type="slidenum">
              <a:rPr lang="es-ES" smtClean="0"/>
              <a:t>‹Nº›</a:t>
            </a:fld>
            <a:endParaRPr lang="es-ES"/>
          </a:p>
        </p:txBody>
      </p:sp>
    </p:spTree>
    <p:extLst>
      <p:ext uri="{BB962C8B-B14F-4D97-AF65-F5344CB8AC3E}">
        <p14:creationId xmlns:p14="http://schemas.microsoft.com/office/powerpoint/2010/main" val="2966892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00DD-B831-4054-8F6C-1EA0A37C8930}" type="datetimeFigureOut">
              <a:rPr lang="es-ES" smtClean="0"/>
              <a:t>24/02/2023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586D3-DF07-4939-86F0-8B380C39856F}" type="slidenum">
              <a:rPr lang="es-ES" smtClean="0"/>
              <a:t>‹Nº›</a:t>
            </a:fld>
            <a:endParaRPr lang="es-ES"/>
          </a:p>
        </p:txBody>
      </p:sp>
    </p:spTree>
    <p:extLst>
      <p:ext uri="{BB962C8B-B14F-4D97-AF65-F5344CB8AC3E}">
        <p14:creationId xmlns:p14="http://schemas.microsoft.com/office/powerpoint/2010/main" val="4200090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501008"/>
            <a:ext cx="9144000" cy="3310202"/>
          </a:xfrm>
          <a:prstGeom prst="rect">
            <a:avLst/>
          </a:prstGeom>
        </p:spPr>
        <p:txBody>
          <a:bodyPr wrap="square">
            <a:spAutoFit/>
          </a:bodyPr>
          <a:lstStyle/>
          <a:p>
            <a:pPr algn="ctr"/>
            <a:r>
              <a:rPr lang="es-ES" sz="2800" b="1" dirty="0">
                <a:latin typeface="Times New Roman" pitchFamily="18" charset="0"/>
                <a:cs typeface="Times New Roman" pitchFamily="18" charset="0"/>
              </a:rPr>
              <a:t> </a:t>
            </a:r>
            <a:endParaRPr lang="es-ES" sz="2800" dirty="0">
              <a:latin typeface="Times New Roman" pitchFamily="18" charset="0"/>
              <a:cs typeface="Times New Roman" pitchFamily="18" charset="0"/>
            </a:endParaRPr>
          </a:p>
          <a:p>
            <a:pPr algn="ctr"/>
            <a:endParaRPr lang="es-ES" sz="2800" b="1" dirty="0">
              <a:latin typeface="Times New Roman" pitchFamily="18" charset="0"/>
              <a:cs typeface="Times New Roman" pitchFamily="18" charset="0"/>
            </a:endParaRPr>
          </a:p>
          <a:p>
            <a:pPr algn="ctr">
              <a:lnSpc>
                <a:spcPct val="107000"/>
              </a:lnSpc>
              <a:spcAft>
                <a:spcPts val="800"/>
              </a:spcAft>
            </a:pPr>
            <a:r>
              <a:rPr lang="es-ES" sz="2400" b="1" dirty="0">
                <a:effectLst/>
                <a:latin typeface="Arial Black" panose="020B0A04020102020204" pitchFamily="34" charset="0"/>
                <a:ea typeface="Calibri" panose="020F0502020204030204" pitchFamily="34" charset="0"/>
                <a:cs typeface="Times New Roman" panose="02020603050405020304" pitchFamily="18" charset="0"/>
              </a:rPr>
              <a:t>AUDIENCIA PUBLICA DE </a:t>
            </a:r>
          </a:p>
          <a:p>
            <a:pPr algn="ctr">
              <a:lnSpc>
                <a:spcPct val="107000"/>
              </a:lnSpc>
              <a:spcAft>
                <a:spcPts val="800"/>
              </a:spcAft>
            </a:pPr>
            <a:r>
              <a:rPr lang="es-ES" sz="2400" b="1" dirty="0">
                <a:effectLst/>
                <a:latin typeface="Arial Black" panose="020B0A04020102020204" pitchFamily="34" charset="0"/>
                <a:ea typeface="Calibri" panose="020F0502020204030204" pitchFamily="34" charset="0"/>
                <a:cs typeface="Times New Roman" panose="02020603050405020304" pitchFamily="18" charset="0"/>
              </a:rPr>
              <a:t>RENDICION DE CUENTAS FINAL</a:t>
            </a:r>
          </a:p>
          <a:p>
            <a:pPr algn="ctr">
              <a:lnSpc>
                <a:spcPct val="107000"/>
              </a:lnSpc>
              <a:spcAft>
                <a:spcPts val="800"/>
              </a:spcAft>
            </a:pPr>
            <a:endParaRPr lang="es-BO" sz="2000" b="1"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2400" b="1" dirty="0">
                <a:effectLst/>
                <a:latin typeface="Arial Black" panose="020B0A04020102020204" pitchFamily="34" charset="0"/>
                <a:ea typeface="Calibri" panose="020F0502020204030204" pitchFamily="34" charset="0"/>
                <a:cs typeface="Times New Roman" panose="02020603050405020304" pitchFamily="18" charset="0"/>
              </a:rPr>
              <a:t>GESTIÓN 2022</a:t>
            </a:r>
          </a:p>
          <a:p>
            <a:pPr algn="ctr"/>
            <a:endParaRPr lang="es-ES" sz="2800" dirty="0">
              <a:latin typeface="Times New Roman" pitchFamily="18" charset="0"/>
              <a:cs typeface="Times New Roman" pitchFamily="18" charset="0"/>
            </a:endParaRPr>
          </a:p>
        </p:txBody>
      </p:sp>
      <p:pic>
        <p:nvPicPr>
          <p:cNvPr id="2" name="Imagen 1">
            <a:extLst>
              <a:ext uri="{FF2B5EF4-FFF2-40B4-BE49-F238E27FC236}">
                <a16:creationId xmlns:a16="http://schemas.microsoft.com/office/drawing/2014/main" id="{C81AC4A2-6F01-A055-6BF3-8027DFCED1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2709" y="548680"/>
            <a:ext cx="3518581" cy="3480172"/>
          </a:xfrm>
          <a:prstGeom prst="rect">
            <a:avLst/>
          </a:prstGeom>
          <a:noFill/>
          <a:ln>
            <a:noFill/>
          </a:ln>
        </p:spPr>
      </p:pic>
    </p:spTree>
    <p:extLst>
      <p:ext uri="{BB962C8B-B14F-4D97-AF65-F5344CB8AC3E}">
        <p14:creationId xmlns:p14="http://schemas.microsoft.com/office/powerpoint/2010/main" val="60636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B5152FE4-C181-BECE-2DD4-859B18FED1B1}"/>
              </a:ext>
            </a:extLst>
          </p:cNvPr>
          <p:cNvGraphicFramePr>
            <a:graphicFrameLocks/>
          </p:cNvGraphicFramePr>
          <p:nvPr>
            <p:extLst>
              <p:ext uri="{D42A27DB-BD31-4B8C-83A1-F6EECF244321}">
                <p14:modId xmlns:p14="http://schemas.microsoft.com/office/powerpoint/2010/main" val="927755463"/>
              </p:ext>
            </p:extLst>
          </p:nvPr>
        </p:nvGraphicFramePr>
        <p:xfrm>
          <a:off x="1336607" y="265660"/>
          <a:ext cx="6470786" cy="509133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BBDF9315-24DF-854B-E699-EF7F0E98952B}"/>
              </a:ext>
            </a:extLst>
          </p:cNvPr>
          <p:cNvSpPr txBox="1"/>
          <p:nvPr/>
        </p:nvSpPr>
        <p:spPr>
          <a:xfrm>
            <a:off x="1763688" y="5155028"/>
            <a:ext cx="1440160" cy="646331"/>
          </a:xfrm>
          <a:prstGeom prst="rect">
            <a:avLst/>
          </a:prstGeom>
          <a:noFill/>
        </p:spPr>
        <p:txBody>
          <a:bodyPr wrap="square" rtlCol="0">
            <a:spAutoFit/>
          </a:bodyPr>
          <a:lstStyle/>
          <a:p>
            <a:pPr algn="ctr"/>
            <a:r>
              <a:rPr lang="es-BO" b="1" dirty="0"/>
              <a:t>Servicios Personales</a:t>
            </a:r>
          </a:p>
        </p:txBody>
      </p:sp>
      <p:sp>
        <p:nvSpPr>
          <p:cNvPr id="6" name="CuadroTexto 5">
            <a:extLst>
              <a:ext uri="{FF2B5EF4-FFF2-40B4-BE49-F238E27FC236}">
                <a16:creationId xmlns:a16="http://schemas.microsoft.com/office/drawing/2014/main" id="{BA677B92-194E-D421-5426-7CA7835421B8}"/>
              </a:ext>
            </a:extLst>
          </p:cNvPr>
          <p:cNvSpPr txBox="1"/>
          <p:nvPr/>
        </p:nvSpPr>
        <p:spPr>
          <a:xfrm>
            <a:off x="3851920" y="5207965"/>
            <a:ext cx="1440160" cy="646331"/>
          </a:xfrm>
          <a:prstGeom prst="rect">
            <a:avLst/>
          </a:prstGeom>
          <a:noFill/>
        </p:spPr>
        <p:txBody>
          <a:bodyPr wrap="square" rtlCol="0">
            <a:spAutoFit/>
          </a:bodyPr>
          <a:lstStyle/>
          <a:p>
            <a:pPr algn="ctr"/>
            <a:r>
              <a:rPr lang="es-BO" b="1" dirty="0"/>
              <a:t>Servicios No Personales</a:t>
            </a:r>
          </a:p>
        </p:txBody>
      </p:sp>
      <p:sp>
        <p:nvSpPr>
          <p:cNvPr id="7" name="CuadroTexto 6">
            <a:extLst>
              <a:ext uri="{FF2B5EF4-FFF2-40B4-BE49-F238E27FC236}">
                <a16:creationId xmlns:a16="http://schemas.microsoft.com/office/drawing/2014/main" id="{DFB35882-AD8D-BEE2-6662-7AE3C6A23B17}"/>
              </a:ext>
            </a:extLst>
          </p:cNvPr>
          <p:cNvSpPr txBox="1"/>
          <p:nvPr/>
        </p:nvSpPr>
        <p:spPr>
          <a:xfrm>
            <a:off x="5829656" y="5241978"/>
            <a:ext cx="1440160" cy="646331"/>
          </a:xfrm>
          <a:prstGeom prst="rect">
            <a:avLst/>
          </a:prstGeom>
          <a:noFill/>
        </p:spPr>
        <p:txBody>
          <a:bodyPr wrap="square" rtlCol="0">
            <a:spAutoFit/>
          </a:bodyPr>
          <a:lstStyle/>
          <a:p>
            <a:pPr algn="ctr"/>
            <a:r>
              <a:rPr lang="es-BO" b="1" dirty="0"/>
              <a:t>Materiales y Suministros</a:t>
            </a:r>
          </a:p>
        </p:txBody>
      </p:sp>
      <p:sp>
        <p:nvSpPr>
          <p:cNvPr id="9" name="CuadroTexto 8">
            <a:extLst>
              <a:ext uri="{FF2B5EF4-FFF2-40B4-BE49-F238E27FC236}">
                <a16:creationId xmlns:a16="http://schemas.microsoft.com/office/drawing/2014/main" id="{D2DB09AE-C796-DDE4-A7FD-5FEB0F7D4EB8}"/>
              </a:ext>
            </a:extLst>
          </p:cNvPr>
          <p:cNvSpPr txBox="1"/>
          <p:nvPr/>
        </p:nvSpPr>
        <p:spPr>
          <a:xfrm>
            <a:off x="683568" y="5949280"/>
            <a:ext cx="7992888" cy="671081"/>
          </a:xfrm>
          <a:prstGeom prst="rect">
            <a:avLst/>
          </a:prstGeom>
          <a:noFill/>
        </p:spPr>
        <p:txBody>
          <a:bodyPr wrap="square">
            <a:spAutoFit/>
          </a:bodyPr>
          <a:lstStyle/>
          <a:p>
            <a:pPr algn="just">
              <a:lnSpc>
                <a:spcPct val="107000"/>
              </a:lnSpc>
              <a:spcAft>
                <a:spcPts val="800"/>
              </a:spcAft>
            </a:pPr>
            <a:r>
              <a:rPr lang="es-BO" sz="1800" dirty="0">
                <a:effectLst/>
                <a:latin typeface="Avenir Next LT Pro Light" panose="020B0304020202020204" pitchFamily="34" charset="0"/>
                <a:ea typeface="Calibri" panose="020F0502020204030204" pitchFamily="34" charset="0"/>
                <a:cs typeface="Times New Roman" panose="02020603050405020304" pitchFamily="18" charset="0"/>
              </a:rPr>
              <a:t>El porcentaje de ejecución de la Fuente 41-111 TGN en la gestión 2022 corresponde al </a:t>
            </a:r>
            <a:r>
              <a:rPr lang="es-BO" b="1" dirty="0">
                <a:latin typeface="Avenir Next LT Pro Light" panose="020B0304020202020204" pitchFamily="34" charset="0"/>
                <a:ea typeface="Calibri" panose="020F0502020204030204" pitchFamily="34" charset="0"/>
                <a:cs typeface="Times New Roman" panose="02020603050405020304" pitchFamily="18" charset="0"/>
              </a:rPr>
              <a:t>92</a:t>
            </a:r>
            <a:r>
              <a:rPr lang="es-BO" sz="1800" b="1" dirty="0">
                <a:effectLst/>
                <a:latin typeface="Avenir Next LT Pro Light" panose="020B0304020202020204" pitchFamily="34" charset="0"/>
                <a:ea typeface="Calibri" panose="020F0502020204030204" pitchFamily="34" charset="0"/>
                <a:cs typeface="Times New Roman" panose="02020603050405020304" pitchFamily="18" charset="0"/>
              </a:rPr>
              <a:t>,88%.</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781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396100" y="1129331"/>
            <a:ext cx="8136904" cy="4680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s-ES" sz="2800" dirty="0">
              <a:latin typeface="Times New Roman"/>
              <a:ea typeface="Times New Roman"/>
            </a:endParaRPr>
          </a:p>
          <a:p>
            <a:pPr marL="0" indent="0" algn="just">
              <a:buFont typeface="Arial" pitchFamily="34" charset="0"/>
              <a:buNone/>
            </a:pPr>
            <a:endParaRPr lang="es-ES" sz="2800" dirty="0">
              <a:latin typeface="Times New Roman"/>
              <a:ea typeface="Times New Roman"/>
            </a:endParaRPr>
          </a:p>
          <a:p>
            <a:pPr marL="0" indent="0">
              <a:buFont typeface="Arial" pitchFamily="34" charset="0"/>
              <a:buNone/>
            </a:pPr>
            <a:endParaRPr lang="es-ES" dirty="0"/>
          </a:p>
        </p:txBody>
      </p:sp>
      <p:graphicFrame>
        <p:nvGraphicFramePr>
          <p:cNvPr id="5" name="Tabla 4">
            <a:extLst>
              <a:ext uri="{FF2B5EF4-FFF2-40B4-BE49-F238E27FC236}">
                <a16:creationId xmlns:a16="http://schemas.microsoft.com/office/drawing/2014/main" id="{E8004877-4C31-4848-91C2-83047101CF68}"/>
              </a:ext>
            </a:extLst>
          </p:cNvPr>
          <p:cNvGraphicFramePr>
            <a:graphicFrameLocks noGrp="1"/>
          </p:cNvGraphicFramePr>
          <p:nvPr>
            <p:extLst>
              <p:ext uri="{D42A27DB-BD31-4B8C-83A1-F6EECF244321}">
                <p14:modId xmlns:p14="http://schemas.microsoft.com/office/powerpoint/2010/main" val="419084998"/>
              </p:ext>
            </p:extLst>
          </p:nvPr>
        </p:nvGraphicFramePr>
        <p:xfrm>
          <a:off x="1313922" y="2622719"/>
          <a:ext cx="6530915" cy="1612562"/>
        </p:xfrm>
        <a:graphic>
          <a:graphicData uri="http://schemas.openxmlformats.org/drawingml/2006/table">
            <a:tbl>
              <a:tblPr firstRow="1" firstCol="1" bandRow="1"/>
              <a:tblGrid>
                <a:gridCol w="3817896">
                  <a:extLst>
                    <a:ext uri="{9D8B030D-6E8A-4147-A177-3AD203B41FA5}">
                      <a16:colId xmlns:a16="http://schemas.microsoft.com/office/drawing/2014/main" val="2517791260"/>
                    </a:ext>
                  </a:extLst>
                </a:gridCol>
                <a:gridCol w="1419130">
                  <a:extLst>
                    <a:ext uri="{9D8B030D-6E8A-4147-A177-3AD203B41FA5}">
                      <a16:colId xmlns:a16="http://schemas.microsoft.com/office/drawing/2014/main" val="670933329"/>
                    </a:ext>
                  </a:extLst>
                </a:gridCol>
                <a:gridCol w="1293889">
                  <a:extLst>
                    <a:ext uri="{9D8B030D-6E8A-4147-A177-3AD203B41FA5}">
                      <a16:colId xmlns:a16="http://schemas.microsoft.com/office/drawing/2014/main" val="4123249068"/>
                    </a:ext>
                  </a:extLst>
                </a:gridCol>
              </a:tblGrid>
              <a:tr h="396976">
                <a:tc>
                  <a:txBody>
                    <a:bodyPr/>
                    <a:lstStyle/>
                    <a:p>
                      <a:pPr algn="ctr">
                        <a:lnSpc>
                          <a:spcPct val="107000"/>
                        </a:lnSpc>
                        <a:spcAft>
                          <a:spcPts val="800"/>
                        </a:spcAft>
                      </a:pPr>
                      <a:r>
                        <a:rPr lang="es-BO" sz="1600" b="1" dirty="0">
                          <a:effectLst/>
                          <a:latin typeface="Arial" panose="020B0604020202020204" pitchFamily="34" charset="0"/>
                          <a:ea typeface="Calibri" panose="020F0502020204030204" pitchFamily="34" charset="0"/>
                          <a:cs typeface="Arial" panose="020B0604020202020204" pitchFamily="34" charset="0"/>
                        </a:rPr>
                        <a:t>CONCEPTO</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ctr">
                        <a:lnSpc>
                          <a:spcPct val="107000"/>
                        </a:lnSpc>
                        <a:spcAft>
                          <a:spcPts val="800"/>
                        </a:spcAft>
                      </a:pPr>
                      <a:r>
                        <a:rPr lang="es-BO" sz="1600" b="1" dirty="0">
                          <a:effectLst/>
                          <a:latin typeface="Arial" panose="020B0604020202020204" pitchFamily="34" charset="0"/>
                          <a:ea typeface="Calibri" panose="020F0502020204030204" pitchFamily="34" charset="0"/>
                          <a:cs typeface="Arial" panose="020B0604020202020204" pitchFamily="34" charset="0"/>
                        </a:rPr>
                        <a:t>MENSUAL</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ctr">
                        <a:lnSpc>
                          <a:spcPct val="107000"/>
                        </a:lnSpc>
                        <a:spcAft>
                          <a:spcPts val="800"/>
                        </a:spcAft>
                      </a:pPr>
                      <a:r>
                        <a:rPr lang="es-BO" sz="1600" b="1">
                          <a:effectLst/>
                          <a:latin typeface="Arial" panose="020B0604020202020204" pitchFamily="34" charset="0"/>
                          <a:ea typeface="Calibri" panose="020F0502020204030204" pitchFamily="34" charset="0"/>
                          <a:cs typeface="Arial" panose="020B0604020202020204" pitchFamily="34" charset="0"/>
                        </a:rPr>
                        <a:t>ANUAL</a:t>
                      </a:r>
                      <a:endParaRPr lang="es-BO"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914144561"/>
                  </a:ext>
                </a:extLst>
              </a:tr>
              <a:tr h="298049">
                <a:tc>
                  <a:txBody>
                    <a:bodyPr/>
                    <a:lstStyle/>
                    <a:p>
                      <a:pP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Banco de Crédito – Cajero automático</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4.300</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51.600</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4207489361"/>
                  </a:ext>
                </a:extLst>
              </a:tr>
              <a:tr h="619488">
                <a:tc>
                  <a:txBody>
                    <a:bodyPr/>
                    <a:lstStyle/>
                    <a:p>
                      <a:pP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Banco Nacional de Bolivia – Cajero automático</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3.500</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42.000</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28447906"/>
                  </a:ext>
                </a:extLst>
              </a:tr>
              <a:tr h="298049">
                <a:tc>
                  <a:txBody>
                    <a:bodyPr/>
                    <a:lstStyle/>
                    <a:p>
                      <a:pP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Imprenta (Gigantografía) </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a:effectLst/>
                          <a:latin typeface="Arial" panose="020B0604020202020204" pitchFamily="34" charset="0"/>
                          <a:ea typeface="Calibri" panose="020F0502020204030204" pitchFamily="34" charset="0"/>
                          <a:cs typeface="Arial" panose="020B0604020202020204" pitchFamily="34" charset="0"/>
                        </a:rPr>
                        <a:t>2.400</a:t>
                      </a:r>
                      <a:endParaRPr lang="es-BO"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gn="r">
                        <a:lnSpc>
                          <a:spcPct val="107000"/>
                        </a:lnSpc>
                        <a:spcAft>
                          <a:spcPts val="800"/>
                        </a:spcAft>
                      </a:pPr>
                      <a:r>
                        <a:rPr lang="es-BO" sz="1600" dirty="0">
                          <a:effectLst/>
                          <a:latin typeface="Arial" panose="020B0604020202020204" pitchFamily="34" charset="0"/>
                          <a:ea typeface="Calibri" panose="020F0502020204030204" pitchFamily="34" charset="0"/>
                          <a:cs typeface="Arial" panose="020B0604020202020204" pitchFamily="34" charset="0"/>
                        </a:rPr>
                        <a:t>28.800</a:t>
                      </a:r>
                      <a:endParaRPr lang="es-BO"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052322245"/>
                  </a:ext>
                </a:extLst>
              </a:tr>
            </a:tbl>
          </a:graphicData>
        </a:graphic>
      </p:graphicFrame>
      <p:sp>
        <p:nvSpPr>
          <p:cNvPr id="7" name="CuadroTexto 6">
            <a:extLst>
              <a:ext uri="{FF2B5EF4-FFF2-40B4-BE49-F238E27FC236}">
                <a16:creationId xmlns:a16="http://schemas.microsoft.com/office/drawing/2014/main" id="{CF6E6597-2073-AA1C-6B85-E48F986DABAE}"/>
              </a:ext>
            </a:extLst>
          </p:cNvPr>
          <p:cNvSpPr txBox="1"/>
          <p:nvPr/>
        </p:nvSpPr>
        <p:spPr>
          <a:xfrm>
            <a:off x="647863" y="497296"/>
            <a:ext cx="8075734" cy="2031069"/>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RECURSOS: FUENTE 20-230 RECURSOS ESPECIFICOS.</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BO" sz="1800" dirty="0">
                <a:effectLst/>
                <a:latin typeface="Arial" panose="020B0604020202020204" pitchFamily="34" charset="0"/>
                <a:ea typeface="Calibri" panose="020F0502020204030204" pitchFamily="34" charset="0"/>
                <a:cs typeface="Arial" panose="020B0604020202020204" pitchFamily="34" charset="0"/>
              </a:rPr>
              <a:t>Estos recursos generados por la Academia Nacional de Ciencias corresponden a los alquileres de pequeños espacios físicos, el presupuesto para la gestión 2022 está compuesto de la siguiente manera:</a:t>
            </a:r>
            <a:br>
              <a:rPr lang="es-BO" sz="1800" dirty="0">
                <a:effectLst/>
                <a:latin typeface="Arial" panose="020B0604020202020204" pitchFamily="34" charset="0"/>
                <a:ea typeface="Calibri" panose="020F0502020204030204" pitchFamily="34" charset="0"/>
                <a:cs typeface="Arial" panose="020B0604020202020204" pitchFamily="34" charset="0"/>
              </a:rPr>
            </a:br>
            <a:endParaRPr lang="es-BO" sz="16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 name="Imagen 1">
            <a:extLst>
              <a:ext uri="{FF2B5EF4-FFF2-40B4-BE49-F238E27FC236}">
                <a16:creationId xmlns:a16="http://schemas.microsoft.com/office/drawing/2014/main" id="{50E6F2EE-AB16-AA1C-6957-E66BFF117AF5}"/>
              </a:ext>
            </a:extLst>
          </p:cNvPr>
          <p:cNvPicPr>
            <a:picLocks noChangeAspect="1"/>
          </p:cNvPicPr>
          <p:nvPr/>
        </p:nvPicPr>
        <p:blipFill>
          <a:blip r:embed="rId2"/>
          <a:stretch>
            <a:fillRect/>
          </a:stretch>
        </p:blipFill>
        <p:spPr>
          <a:xfrm>
            <a:off x="971600" y="4800834"/>
            <a:ext cx="7405270" cy="1855669"/>
          </a:xfrm>
          <a:prstGeom prst="rect">
            <a:avLst/>
          </a:prstGeom>
        </p:spPr>
      </p:pic>
    </p:spTree>
    <p:extLst>
      <p:ext uri="{BB962C8B-B14F-4D97-AF65-F5344CB8AC3E}">
        <p14:creationId xmlns:p14="http://schemas.microsoft.com/office/powerpoint/2010/main" val="385130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D8083948-1B18-8616-D180-5CB47DABB6F9}"/>
              </a:ext>
            </a:extLst>
          </p:cNvPr>
          <p:cNvPicPr>
            <a:picLocks noChangeAspect="1"/>
          </p:cNvPicPr>
          <p:nvPr/>
        </p:nvPicPr>
        <p:blipFill rotWithShape="1">
          <a:blip r:embed="rId2"/>
          <a:srcRect r="21875"/>
          <a:stretch/>
        </p:blipFill>
        <p:spPr>
          <a:xfrm>
            <a:off x="1871700" y="908720"/>
            <a:ext cx="5400600" cy="2174255"/>
          </a:xfrm>
          <a:prstGeom prst="rect">
            <a:avLst/>
          </a:prstGeom>
        </p:spPr>
      </p:pic>
      <p:sp>
        <p:nvSpPr>
          <p:cNvPr id="6" name="CuadroTexto 5">
            <a:extLst>
              <a:ext uri="{FF2B5EF4-FFF2-40B4-BE49-F238E27FC236}">
                <a16:creationId xmlns:a16="http://schemas.microsoft.com/office/drawing/2014/main" id="{408A1408-5312-9751-0867-2113266A47CF}"/>
              </a:ext>
            </a:extLst>
          </p:cNvPr>
          <p:cNvSpPr txBox="1"/>
          <p:nvPr/>
        </p:nvSpPr>
        <p:spPr>
          <a:xfrm>
            <a:off x="1907704" y="332656"/>
            <a:ext cx="5328592" cy="375424"/>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DISTRIBUCION DE LOS RECURSOS</a:t>
            </a:r>
            <a:endParaRPr lang="es-BO" sz="1600" b="1" dirty="0">
              <a:effectLst/>
              <a:latin typeface="Arial Black" panose="020B0A04020102020204" pitchFamily="34" charset="0"/>
              <a:ea typeface="Calibri" panose="020F0502020204030204" pitchFamily="34" charset="0"/>
              <a:cs typeface="Times New Roman" panose="02020603050405020304" pitchFamily="18" charset="0"/>
            </a:endParaRPr>
          </a:p>
        </p:txBody>
      </p:sp>
      <p:graphicFrame>
        <p:nvGraphicFramePr>
          <p:cNvPr id="2" name="Gráfico 1">
            <a:extLst>
              <a:ext uri="{FF2B5EF4-FFF2-40B4-BE49-F238E27FC236}">
                <a16:creationId xmlns:a16="http://schemas.microsoft.com/office/drawing/2014/main" id="{9555D384-68E7-44F9-885C-C1561933ED2A}"/>
              </a:ext>
            </a:extLst>
          </p:cNvPr>
          <p:cNvGraphicFramePr>
            <a:graphicFrameLocks/>
          </p:cNvGraphicFramePr>
          <p:nvPr>
            <p:extLst>
              <p:ext uri="{D42A27DB-BD31-4B8C-83A1-F6EECF244321}">
                <p14:modId xmlns:p14="http://schemas.microsoft.com/office/powerpoint/2010/main" val="3342867041"/>
              </p:ext>
            </p:extLst>
          </p:nvPr>
        </p:nvGraphicFramePr>
        <p:xfrm>
          <a:off x="1835696" y="2780928"/>
          <a:ext cx="5400600"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1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a 17">
            <a:extLst>
              <a:ext uri="{FF2B5EF4-FFF2-40B4-BE49-F238E27FC236}">
                <a16:creationId xmlns:a16="http://schemas.microsoft.com/office/drawing/2014/main" id="{520D08C5-3A09-8525-8706-9567C042214F}"/>
              </a:ext>
            </a:extLst>
          </p:cNvPr>
          <p:cNvGraphicFramePr/>
          <p:nvPr>
            <p:extLst>
              <p:ext uri="{D42A27DB-BD31-4B8C-83A1-F6EECF244321}">
                <p14:modId xmlns:p14="http://schemas.microsoft.com/office/powerpoint/2010/main" val="204858251"/>
              </p:ext>
            </p:extLst>
          </p:nvPr>
        </p:nvGraphicFramePr>
        <p:xfrm>
          <a:off x="683568" y="764704"/>
          <a:ext cx="770485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902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929E3493-34C0-7E02-05C7-7163235955B0}"/>
              </a:ext>
            </a:extLst>
          </p:cNvPr>
          <p:cNvSpPr txBox="1"/>
          <p:nvPr/>
        </p:nvSpPr>
        <p:spPr>
          <a:xfrm>
            <a:off x="1052736" y="404664"/>
            <a:ext cx="7038528" cy="773673"/>
          </a:xfrm>
          <a:prstGeom prst="rect">
            <a:avLst/>
          </a:prstGeom>
          <a:noFill/>
        </p:spPr>
        <p:txBody>
          <a:bodyPr wrap="square">
            <a:spAutoFit/>
          </a:bodyPr>
          <a:lstStyle/>
          <a:p>
            <a:pPr algn="ctr">
              <a:lnSpc>
                <a:spcPct val="107000"/>
              </a:lnSpc>
              <a:spcAft>
                <a:spcPts val="800"/>
              </a:spcAft>
            </a:pPr>
            <a:r>
              <a:rPr lang="es-ES" sz="1800" b="1" dirty="0">
                <a:effectLst/>
                <a:latin typeface="Arial Black" panose="020B0A04020102020204" pitchFamily="34" charset="0"/>
                <a:ea typeface="Calibri" panose="020F0502020204030204" pitchFamily="34" charset="0"/>
                <a:cs typeface="Times New Roman" panose="02020603050405020304" pitchFamily="18" charset="0"/>
              </a:rPr>
              <a:t>PRESUPUESTO GESTION 2022</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800" b="1" dirty="0">
                <a:effectLst/>
                <a:latin typeface="Arial Black" panose="020B0A04020102020204" pitchFamily="34" charset="0"/>
                <a:ea typeface="Calibri" panose="020F0502020204030204" pitchFamily="34" charset="0"/>
                <a:cs typeface="Times New Roman" panose="02020603050405020304" pitchFamily="18" charset="0"/>
              </a:rPr>
              <a:t>FUENTE: 20-230 RECURSOS ESPECIFICOS</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A7C577E4-F81A-D296-9819-4E863CBB3316}"/>
              </a:ext>
            </a:extLst>
          </p:cNvPr>
          <p:cNvPicPr>
            <a:picLocks noChangeAspect="1"/>
          </p:cNvPicPr>
          <p:nvPr/>
        </p:nvPicPr>
        <p:blipFill rotWithShape="1">
          <a:blip r:embed="rId2"/>
          <a:srcRect l="1320" r="-1320" b="50651"/>
          <a:stretch/>
        </p:blipFill>
        <p:spPr>
          <a:xfrm>
            <a:off x="1038275" y="1484784"/>
            <a:ext cx="7546418" cy="4680520"/>
          </a:xfrm>
          <a:prstGeom prst="rect">
            <a:avLst/>
          </a:prstGeom>
        </p:spPr>
      </p:pic>
    </p:spTree>
    <p:extLst>
      <p:ext uri="{BB962C8B-B14F-4D97-AF65-F5344CB8AC3E}">
        <p14:creationId xmlns:p14="http://schemas.microsoft.com/office/powerpoint/2010/main" val="4292485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548680"/>
            <a:ext cx="8229600" cy="5904656"/>
          </a:xfrm>
        </p:spPr>
        <p:txBody>
          <a:bodyPr>
            <a:normAutofit/>
          </a:bodyPr>
          <a:lstStyle/>
          <a:p>
            <a:pPr marL="0" indent="0">
              <a:buNone/>
            </a:pPr>
            <a:endParaRPr lang="es-ES" sz="1800" dirty="0"/>
          </a:p>
          <a:p>
            <a:endParaRPr lang="es-ES" sz="2200" dirty="0">
              <a:latin typeface="Times New Roman" pitchFamily="18" charset="0"/>
              <a:cs typeface="Times New Roman" pitchFamily="18" charset="0"/>
            </a:endParaRPr>
          </a:p>
          <a:p>
            <a:pPr marL="0" indent="0">
              <a:buNone/>
            </a:pPr>
            <a:endParaRPr lang="es-ES" dirty="0"/>
          </a:p>
        </p:txBody>
      </p:sp>
      <p:pic>
        <p:nvPicPr>
          <p:cNvPr id="6" name="Imagen 5">
            <a:extLst>
              <a:ext uri="{FF2B5EF4-FFF2-40B4-BE49-F238E27FC236}">
                <a16:creationId xmlns:a16="http://schemas.microsoft.com/office/drawing/2014/main" id="{84F785F4-A524-E88C-0A2D-2999C068A43E}"/>
              </a:ext>
            </a:extLst>
          </p:cNvPr>
          <p:cNvPicPr>
            <a:picLocks noChangeAspect="1"/>
          </p:cNvPicPr>
          <p:nvPr/>
        </p:nvPicPr>
        <p:blipFill rotWithShape="1">
          <a:blip r:embed="rId2"/>
          <a:srcRect t="48950"/>
          <a:stretch/>
        </p:blipFill>
        <p:spPr>
          <a:xfrm>
            <a:off x="770705" y="908720"/>
            <a:ext cx="7602590" cy="5040560"/>
          </a:xfrm>
          <a:prstGeom prst="rect">
            <a:avLst/>
          </a:prstGeom>
        </p:spPr>
      </p:pic>
    </p:spTree>
    <p:extLst>
      <p:ext uri="{BB962C8B-B14F-4D97-AF65-F5344CB8AC3E}">
        <p14:creationId xmlns:p14="http://schemas.microsoft.com/office/powerpoint/2010/main" val="359156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A081D51-8E97-2D34-896E-23958C589E4C}"/>
              </a:ext>
            </a:extLst>
          </p:cNvPr>
          <p:cNvSpPr txBox="1"/>
          <p:nvPr/>
        </p:nvSpPr>
        <p:spPr>
          <a:xfrm>
            <a:off x="539552" y="548680"/>
            <a:ext cx="7686600" cy="1172629"/>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ESTADO DE EJECUCION DEL PRESUPUESTO</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AL 31 DE DICIEMBRE DE 2022</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800" b="1" dirty="0">
                <a:effectLst/>
                <a:latin typeface="Arial Black" panose="020B0A04020102020204" pitchFamily="34" charset="0"/>
                <a:ea typeface="Calibri" panose="020F0502020204030204" pitchFamily="34" charset="0"/>
                <a:cs typeface="Times New Roman" panose="02020603050405020304" pitchFamily="18" charset="0"/>
              </a:rPr>
              <a:t>FUENTE: 20-230 RECURSOS ESPECIFICOS</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A7658EFC-E44C-019E-B664-EDEDE639C250}"/>
              </a:ext>
            </a:extLst>
          </p:cNvPr>
          <p:cNvPicPr>
            <a:picLocks noChangeAspect="1"/>
          </p:cNvPicPr>
          <p:nvPr/>
        </p:nvPicPr>
        <p:blipFill>
          <a:blip r:embed="rId2"/>
          <a:stretch>
            <a:fillRect/>
          </a:stretch>
        </p:blipFill>
        <p:spPr>
          <a:xfrm>
            <a:off x="150083" y="2348880"/>
            <a:ext cx="8843833" cy="3230726"/>
          </a:xfrm>
          <a:prstGeom prst="rect">
            <a:avLst/>
          </a:prstGeom>
        </p:spPr>
      </p:pic>
    </p:spTree>
    <p:extLst>
      <p:ext uri="{BB962C8B-B14F-4D97-AF65-F5344CB8AC3E}">
        <p14:creationId xmlns:p14="http://schemas.microsoft.com/office/powerpoint/2010/main" val="12181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BDF9315-24DF-854B-E699-EF7F0E98952B}"/>
              </a:ext>
            </a:extLst>
          </p:cNvPr>
          <p:cNvSpPr txBox="1"/>
          <p:nvPr/>
        </p:nvSpPr>
        <p:spPr>
          <a:xfrm>
            <a:off x="1763688" y="5155028"/>
            <a:ext cx="1440160" cy="646331"/>
          </a:xfrm>
          <a:prstGeom prst="rect">
            <a:avLst/>
          </a:prstGeom>
          <a:noFill/>
        </p:spPr>
        <p:txBody>
          <a:bodyPr wrap="square" rtlCol="0">
            <a:spAutoFit/>
          </a:bodyPr>
          <a:lstStyle/>
          <a:p>
            <a:pPr algn="ctr"/>
            <a:r>
              <a:rPr lang="es-BO" b="1" dirty="0"/>
              <a:t>Servicios No Personales</a:t>
            </a:r>
          </a:p>
        </p:txBody>
      </p:sp>
      <p:sp>
        <p:nvSpPr>
          <p:cNvPr id="6" name="CuadroTexto 5">
            <a:extLst>
              <a:ext uri="{FF2B5EF4-FFF2-40B4-BE49-F238E27FC236}">
                <a16:creationId xmlns:a16="http://schemas.microsoft.com/office/drawing/2014/main" id="{BA677B92-194E-D421-5426-7CA7835421B8}"/>
              </a:ext>
            </a:extLst>
          </p:cNvPr>
          <p:cNvSpPr txBox="1"/>
          <p:nvPr/>
        </p:nvSpPr>
        <p:spPr>
          <a:xfrm>
            <a:off x="3851920" y="5207965"/>
            <a:ext cx="1440160" cy="646331"/>
          </a:xfrm>
          <a:prstGeom prst="rect">
            <a:avLst/>
          </a:prstGeom>
          <a:noFill/>
        </p:spPr>
        <p:txBody>
          <a:bodyPr wrap="square" rtlCol="0">
            <a:spAutoFit/>
          </a:bodyPr>
          <a:lstStyle/>
          <a:p>
            <a:pPr algn="ctr"/>
            <a:r>
              <a:rPr lang="es-BO" b="1" dirty="0"/>
              <a:t>Materiales y Suministros</a:t>
            </a:r>
          </a:p>
        </p:txBody>
      </p:sp>
      <p:sp>
        <p:nvSpPr>
          <p:cNvPr id="7" name="CuadroTexto 6">
            <a:extLst>
              <a:ext uri="{FF2B5EF4-FFF2-40B4-BE49-F238E27FC236}">
                <a16:creationId xmlns:a16="http://schemas.microsoft.com/office/drawing/2014/main" id="{DFB35882-AD8D-BEE2-6662-7AE3C6A23B17}"/>
              </a:ext>
            </a:extLst>
          </p:cNvPr>
          <p:cNvSpPr txBox="1"/>
          <p:nvPr/>
        </p:nvSpPr>
        <p:spPr>
          <a:xfrm>
            <a:off x="5940152" y="5207965"/>
            <a:ext cx="1440160" cy="646331"/>
          </a:xfrm>
          <a:prstGeom prst="rect">
            <a:avLst/>
          </a:prstGeom>
          <a:noFill/>
        </p:spPr>
        <p:txBody>
          <a:bodyPr wrap="square" rtlCol="0">
            <a:spAutoFit/>
          </a:bodyPr>
          <a:lstStyle/>
          <a:p>
            <a:pPr algn="ctr"/>
            <a:r>
              <a:rPr lang="es-BO" b="1" dirty="0"/>
              <a:t>Activos Reales</a:t>
            </a:r>
          </a:p>
        </p:txBody>
      </p:sp>
      <p:graphicFrame>
        <p:nvGraphicFramePr>
          <p:cNvPr id="2" name="Gráfico 1">
            <a:extLst>
              <a:ext uri="{FF2B5EF4-FFF2-40B4-BE49-F238E27FC236}">
                <a16:creationId xmlns:a16="http://schemas.microsoft.com/office/drawing/2014/main" id="{939CFFB1-04A9-437F-A012-54B9D3C2B82D}"/>
              </a:ext>
            </a:extLst>
          </p:cNvPr>
          <p:cNvGraphicFramePr>
            <a:graphicFrameLocks/>
          </p:cNvGraphicFramePr>
          <p:nvPr>
            <p:extLst>
              <p:ext uri="{D42A27DB-BD31-4B8C-83A1-F6EECF244321}">
                <p14:modId xmlns:p14="http://schemas.microsoft.com/office/powerpoint/2010/main" val="1034901277"/>
              </p:ext>
            </p:extLst>
          </p:nvPr>
        </p:nvGraphicFramePr>
        <p:xfrm>
          <a:off x="1511660" y="404664"/>
          <a:ext cx="6336704" cy="4917389"/>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a:extLst>
              <a:ext uri="{FF2B5EF4-FFF2-40B4-BE49-F238E27FC236}">
                <a16:creationId xmlns:a16="http://schemas.microsoft.com/office/drawing/2014/main" id="{84089AE6-B59C-2577-6F79-586FC78B4B9B}"/>
              </a:ext>
            </a:extLst>
          </p:cNvPr>
          <p:cNvSpPr txBox="1"/>
          <p:nvPr/>
        </p:nvSpPr>
        <p:spPr>
          <a:xfrm>
            <a:off x="467544" y="5906788"/>
            <a:ext cx="8424936" cy="671081"/>
          </a:xfrm>
          <a:prstGeom prst="rect">
            <a:avLst/>
          </a:prstGeom>
          <a:noFill/>
        </p:spPr>
        <p:txBody>
          <a:bodyPr wrap="square">
            <a:spAutoFit/>
          </a:bodyPr>
          <a:lstStyle/>
          <a:p>
            <a:pPr algn="just">
              <a:lnSpc>
                <a:spcPct val="107000"/>
              </a:lnSpc>
              <a:spcAft>
                <a:spcPts val="800"/>
              </a:spcAft>
            </a:pPr>
            <a:r>
              <a:rPr lang="es-BO" sz="1800" dirty="0">
                <a:effectLst/>
                <a:latin typeface="Avenir Next LT Pro Light" panose="020B0304020202020204" pitchFamily="34" charset="0"/>
                <a:ea typeface="Calibri" panose="020F0502020204030204" pitchFamily="34" charset="0"/>
                <a:cs typeface="Times New Roman" panose="02020603050405020304" pitchFamily="18" charset="0"/>
              </a:rPr>
              <a:t>El porcentaje de ejecución de la Fuente 20-30 RECURSOS ESPECIFICOS a la fecha corresponde al 77,28%.</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8582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59378E8-A818-64A3-568B-01DBC4C4FCBA}"/>
              </a:ext>
            </a:extLst>
          </p:cNvPr>
          <p:cNvSpPr txBox="1"/>
          <p:nvPr/>
        </p:nvSpPr>
        <p:spPr>
          <a:xfrm>
            <a:off x="395536" y="382445"/>
            <a:ext cx="8352928" cy="6475555"/>
          </a:xfrm>
          <a:prstGeom prst="rect">
            <a:avLst/>
          </a:prstGeom>
          <a:noFill/>
        </p:spPr>
        <p:txBody>
          <a:bodyPr wrap="square">
            <a:spAutoFit/>
          </a:bodyPr>
          <a:lstStyle/>
          <a:p>
            <a:pPr algn="just">
              <a:lnSpc>
                <a:spcPct val="107000"/>
              </a:lnSpc>
              <a:spcAft>
                <a:spcPts val="800"/>
              </a:spcAft>
            </a:pPr>
            <a:r>
              <a:rPr lang="es-BO" sz="2000" dirty="0">
                <a:effectLst/>
                <a:latin typeface="Arial" panose="020B0604020202020204" pitchFamily="34" charset="0"/>
                <a:ea typeface="Calibri" panose="020F0502020204030204" pitchFamily="34" charset="0"/>
                <a:cs typeface="Arial" panose="020B0604020202020204" pitchFamily="34" charset="0"/>
              </a:rPr>
              <a:t>Con los recursos recaudados mensualmente y para cumplir los objetivos de la gestión se contemplan las siguientes actividades y gastos de importancias</a:t>
            </a:r>
            <a:r>
              <a:rPr lang="es-BO"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endParaRPr lang="es-BO"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BO" sz="2000" b="1" dirty="0">
                <a:effectLst/>
                <a:latin typeface="Arial" panose="020B0604020202020204" pitchFamily="34" charset="0"/>
                <a:ea typeface="Calibri" panose="020F0502020204030204" pitchFamily="34" charset="0"/>
                <a:cs typeface="Arial" panose="020B0604020202020204" pitchFamily="34" charset="0"/>
              </a:rPr>
              <a:t>SERVICIOS NO PERSONALES</a:t>
            </a:r>
          </a:p>
          <a:p>
            <a:pPr marL="342900" lvl="0" indent="-342900" algn="just">
              <a:lnSpc>
                <a:spcPct val="107000"/>
              </a:lnSpc>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Auditoría Externa a los Estados Financieros de la Academia Nacional de Ciencias correspondiente a la gestión 2021, Bs. 7.500.</a:t>
            </a:r>
          </a:p>
          <a:p>
            <a:pPr lvl="0" algn="just">
              <a:lnSpc>
                <a:spcPct val="107000"/>
              </a:lnSpc>
            </a:pPr>
            <a:endParaRPr lang="es-BO"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Mantenimiento y reparación de Inmuebles, cambio de techado parte posterior del inmueble, de los ambientes de Dirección Administrativa, Tesorería, baños y anexos de la Academia Nacional de Ciencias</a:t>
            </a:r>
            <a:r>
              <a:rPr lang="es-BO" sz="2000" dirty="0">
                <a:latin typeface="Arial" panose="020B0604020202020204" pitchFamily="34" charset="0"/>
                <a:ea typeface="Calibri" panose="020F0502020204030204" pitchFamily="34" charset="0"/>
                <a:cs typeface="Arial" panose="020B0604020202020204" pitchFamily="34" charset="0"/>
              </a:rPr>
              <a:t>,</a:t>
            </a:r>
            <a:r>
              <a:rPr lang="es-BO" sz="2000" dirty="0">
                <a:effectLst/>
                <a:latin typeface="Arial" panose="020B0604020202020204" pitchFamily="34" charset="0"/>
                <a:ea typeface="Calibri" panose="020F0502020204030204" pitchFamily="34" charset="0"/>
                <a:cs typeface="Arial" panose="020B0604020202020204" pitchFamily="34" charset="0"/>
              </a:rPr>
              <a:t> Bs. 17.160.</a:t>
            </a:r>
          </a:p>
          <a:p>
            <a:pPr lvl="0" algn="just">
              <a:lnSpc>
                <a:spcPct val="107000"/>
              </a:lnSpc>
            </a:pPr>
            <a:endParaRPr lang="es-BO"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Mantenimiento y reparación de Inmuebles, cambio del techo de toda la parte frontal de la Academia Nacional de Ciencias de los ambientes de Dirección General Ejecutiva, secretaria general, Plenario, Sala de Directorio, secretaria ejecutiva, Oficina de Pagina Web y la Limpieza y mantenimiento de sus canaletas. Bs. 38.461.</a:t>
            </a:r>
          </a:p>
          <a:p>
            <a:pPr marL="342900" lvl="0" indent="-342900" algn="just">
              <a:lnSpc>
                <a:spcPct val="107000"/>
              </a:lnSpc>
              <a:buFont typeface="Symbol" panose="05050102010706020507" pitchFamily="18" charset="2"/>
              <a:buChar char=""/>
            </a:pPr>
            <a:endParaRPr lang="es-BO" dirty="0">
              <a:latin typeface="Avenir Next LT Pro Light" panose="020B03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794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960A245-6A69-B156-6C11-CAF966D08DB6}"/>
              </a:ext>
            </a:extLst>
          </p:cNvPr>
          <p:cNvSpPr txBox="1"/>
          <p:nvPr/>
        </p:nvSpPr>
        <p:spPr>
          <a:xfrm>
            <a:off x="323528" y="328311"/>
            <a:ext cx="8496944" cy="6201378"/>
          </a:xfrm>
          <a:prstGeom prst="rect">
            <a:avLst/>
          </a:prstGeom>
          <a:noFill/>
        </p:spPr>
        <p:txBody>
          <a:bodyPr wrap="square">
            <a:spAutoFit/>
          </a:bodyPr>
          <a:lstStyle/>
          <a:p>
            <a:pPr lvl="0" algn="just">
              <a:lnSpc>
                <a:spcPct val="107000"/>
              </a:lnSpc>
            </a:pPr>
            <a:r>
              <a:rPr lang="es-BO" sz="2000" b="1" dirty="0">
                <a:effectLst/>
                <a:latin typeface="Arial" panose="020B0604020202020204" pitchFamily="34" charset="0"/>
                <a:ea typeface="Calibri" panose="020F0502020204030204" pitchFamily="34" charset="0"/>
                <a:cs typeface="Arial" panose="020B0604020202020204" pitchFamily="34" charset="0"/>
              </a:rPr>
              <a:t>ACTIVOS REALES</a:t>
            </a:r>
          </a:p>
          <a:p>
            <a:pPr lvl="0" algn="just">
              <a:lnSpc>
                <a:spcPct val="107000"/>
              </a:lnSpc>
            </a:pPr>
            <a:endParaRPr lang="es-BO" sz="20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Se realizo la compra de un equipo de computación INTEL Core i5 9na Generación, dos Impresoras Epson y un monitor Samsung. Bs. 11.800.</a:t>
            </a:r>
          </a:p>
          <a:p>
            <a:pPr lvl="0" algn="just">
              <a:lnSpc>
                <a:spcPct val="107000"/>
              </a:lnSpc>
            </a:pPr>
            <a:endParaRPr lang="es-BO"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Se realizado la compra de una cámara Canon 250D con Lente 18-55mm, para uso en la elaboración de contenido para publicaciones y pagina web de la Academia Nacional de Ciencias. Bs. 5.550.</a:t>
            </a:r>
          </a:p>
          <a:p>
            <a:pPr lvl="0" algn="just">
              <a:lnSpc>
                <a:spcPct val="107000"/>
              </a:lnSpc>
            </a:pPr>
            <a:endParaRPr lang="es-BO" sz="20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s-BO" sz="2000" b="1" dirty="0">
                <a:effectLst/>
                <a:latin typeface="Arial" panose="020B0604020202020204" pitchFamily="34" charset="0"/>
                <a:ea typeface="Calibri" panose="020F0502020204030204" pitchFamily="34" charset="0"/>
                <a:cs typeface="Arial" panose="020B0604020202020204" pitchFamily="34" charset="0"/>
              </a:rPr>
              <a:t>MATERIALES Y SUMINISTROS</a:t>
            </a:r>
          </a:p>
          <a:p>
            <a:pPr lvl="0" algn="just">
              <a:lnSpc>
                <a:spcPct val="107000"/>
              </a:lnSpc>
            </a:pPr>
            <a:endParaRPr lang="es-BO"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s-BO" sz="2000" dirty="0">
                <a:latin typeface="Arial" panose="020B0604020202020204" pitchFamily="34" charset="0"/>
                <a:ea typeface="Calibri" panose="020F0502020204030204" pitchFamily="34" charset="0"/>
                <a:cs typeface="Arial" panose="020B0604020202020204" pitchFamily="34" charset="0"/>
              </a:rPr>
              <a:t>Pago de refrigerio al personal administrativo del mes de Diciembre 2021. Bs. 5.796.</a:t>
            </a:r>
            <a:endParaRPr lang="es-BO"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Adquisición de prendas de Vestir, (Uniforme) para el personal administrativo Bs.3.430.</a:t>
            </a:r>
          </a:p>
          <a:p>
            <a:pPr marL="342900" lvl="0" indent="-342900" algn="just">
              <a:lnSpc>
                <a:spcPct val="107000"/>
              </a:lnSpc>
              <a:spcAft>
                <a:spcPts val="800"/>
              </a:spcAft>
              <a:buFont typeface="Symbol" panose="05050102010706020507" pitchFamily="18" charset="2"/>
              <a:buChar char=""/>
            </a:pPr>
            <a:r>
              <a:rPr lang="es-BO" sz="2000" dirty="0">
                <a:latin typeface="Arial" panose="020B0604020202020204" pitchFamily="34" charset="0"/>
                <a:ea typeface="Calibri" panose="020F0502020204030204" pitchFamily="34" charset="0"/>
                <a:cs typeface="Arial" panose="020B0604020202020204" pitchFamily="34" charset="0"/>
              </a:rPr>
              <a:t>Pago de suscrición a la Gaceta Oficial de Bolivia. Bs.  2.000.</a:t>
            </a:r>
          </a:p>
          <a:p>
            <a:pPr marL="342900" lvl="0" indent="-342900" algn="just">
              <a:lnSpc>
                <a:spcPct val="107000"/>
              </a:lnSpc>
              <a:spcAft>
                <a:spcPts val="800"/>
              </a:spcAft>
              <a:buFont typeface="Symbol" panose="05050102010706020507" pitchFamily="18" charset="2"/>
              <a:buChar char=""/>
            </a:pPr>
            <a:r>
              <a:rPr lang="es-BO" sz="2000" dirty="0">
                <a:effectLst/>
                <a:latin typeface="Arial" panose="020B0604020202020204" pitchFamily="34" charset="0"/>
                <a:ea typeface="Calibri" panose="020F0502020204030204" pitchFamily="34" charset="0"/>
                <a:cs typeface="Arial" panose="020B0604020202020204" pitchFamily="34" charset="0"/>
              </a:rPr>
              <a:t>Otros Repues</a:t>
            </a:r>
            <a:r>
              <a:rPr lang="es-BO" sz="2000" dirty="0">
                <a:latin typeface="Arial" panose="020B0604020202020204" pitchFamily="34" charset="0"/>
                <a:ea typeface="Calibri" panose="020F0502020204030204" pitchFamily="34" charset="0"/>
                <a:cs typeface="Arial" panose="020B0604020202020204" pitchFamily="34" charset="0"/>
              </a:rPr>
              <a:t>tos y Accesorios. Bs. 1.940.</a:t>
            </a:r>
            <a:endParaRPr lang="es-BO"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282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73A4B7AB-83D0-81ED-FACD-062ECABDE359}"/>
              </a:ext>
            </a:extLst>
          </p:cNvPr>
          <p:cNvSpPr txBox="1"/>
          <p:nvPr/>
        </p:nvSpPr>
        <p:spPr>
          <a:xfrm>
            <a:off x="1403648" y="965356"/>
            <a:ext cx="6480720" cy="838819"/>
          </a:xfrm>
          <a:prstGeom prst="rect">
            <a:avLst/>
          </a:prstGeom>
          <a:noFill/>
        </p:spPr>
        <p:txBody>
          <a:bodyPr wrap="square">
            <a:spAutoFit/>
          </a:bodyPr>
          <a:lstStyle/>
          <a:p>
            <a:pPr algn="ctr">
              <a:lnSpc>
                <a:spcPct val="107000"/>
              </a:lnSpc>
              <a:spcAft>
                <a:spcPts val="800"/>
              </a:spcAft>
            </a:pPr>
            <a:r>
              <a:rPr lang="es-BO" sz="2000" b="1" dirty="0">
                <a:effectLst/>
                <a:latin typeface="Arial Black" panose="020B0A04020102020204" pitchFamily="34" charset="0"/>
                <a:ea typeface="Calibri" panose="020F0502020204030204" pitchFamily="34" charset="0"/>
                <a:cs typeface="Times New Roman" panose="02020603050405020304" pitchFamily="18" charset="0"/>
              </a:rPr>
              <a:t>PRESUPUESTO CORRIENTE INSTITUCIONAL</a:t>
            </a:r>
            <a:endParaRPr lang="es-BO"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BO" sz="2000" b="1" dirty="0">
                <a:effectLst/>
                <a:latin typeface="Arial Black" panose="020B0A04020102020204" pitchFamily="34" charset="0"/>
                <a:ea typeface="Calibri" panose="020F0502020204030204" pitchFamily="34" charset="0"/>
                <a:cs typeface="Times New Roman" panose="02020603050405020304" pitchFamily="18" charset="0"/>
              </a:rPr>
              <a:t>(En bolivianos)</a:t>
            </a:r>
            <a:endParaRPr lang="es-BO"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709C67F4-0285-0B4F-5C87-0E54DCE3B880}"/>
              </a:ext>
            </a:extLst>
          </p:cNvPr>
          <p:cNvSpPr txBox="1"/>
          <p:nvPr/>
        </p:nvSpPr>
        <p:spPr>
          <a:xfrm>
            <a:off x="702810" y="2415865"/>
            <a:ext cx="7776864" cy="1200329"/>
          </a:xfrm>
          <a:prstGeom prst="rect">
            <a:avLst/>
          </a:prstGeom>
          <a:noFill/>
        </p:spPr>
        <p:txBody>
          <a:bodyPr wrap="square">
            <a:spAutoFit/>
          </a:bodyPr>
          <a:lstStyle/>
          <a:p>
            <a:pPr algn="just"/>
            <a:r>
              <a:rPr lang="es-BO" sz="1800" dirty="0">
                <a:effectLst/>
                <a:latin typeface="Arial" panose="020B0604020202020204" pitchFamily="34" charset="0"/>
                <a:ea typeface="Calibri" panose="020F0502020204030204" pitchFamily="34" charset="0"/>
                <a:cs typeface="Arial" panose="020B0604020202020204" pitchFamily="34" charset="0"/>
              </a:rPr>
              <a:t>La asignación de recursos a la Academia Nacional de Ciencias para sus actividades y administración de cada gestión, proviene del   presupuesto anual con recursos de la Fuente 41-111 Transferencias Tesoro General de la Nación y la Fuente 20-230 Recursos Específicos</a:t>
            </a:r>
            <a:endParaRPr lang="es-BO"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D48F4B0D-8503-C97A-1701-04D0FC4EF576}"/>
              </a:ext>
            </a:extLst>
          </p:cNvPr>
          <p:cNvSpPr txBox="1"/>
          <p:nvPr/>
        </p:nvSpPr>
        <p:spPr>
          <a:xfrm>
            <a:off x="809836" y="4005064"/>
            <a:ext cx="7524328" cy="1831271"/>
          </a:xfrm>
          <a:prstGeom prst="rect">
            <a:avLst/>
          </a:prstGeom>
          <a:noFill/>
        </p:spPr>
        <p:txBody>
          <a:bodyPr wrap="square">
            <a:spAutoFit/>
          </a:bodyPr>
          <a:lstStyle/>
          <a:p>
            <a:r>
              <a:rPr lang="es-ES" dirty="0"/>
              <a:t>	</a:t>
            </a:r>
            <a:r>
              <a:rPr lang="es-ES" sz="2000" dirty="0"/>
              <a:t>		</a:t>
            </a:r>
            <a:r>
              <a:rPr lang="es-ES" sz="2000" b="1" dirty="0"/>
              <a:t>                                   Aprobado	Vigente</a:t>
            </a:r>
          </a:p>
          <a:p>
            <a:endParaRPr lang="es-ES" sz="700" dirty="0"/>
          </a:p>
          <a:p>
            <a:r>
              <a:rPr lang="es-ES" sz="2000" dirty="0"/>
              <a:t>FUENTE	41-111	T.G.N.	                                      707.131	707.131</a:t>
            </a:r>
          </a:p>
          <a:p>
            <a:r>
              <a:rPr lang="es-ES" sz="2000" dirty="0"/>
              <a:t>FUENTE	20-230	RECURSOS ESPECIFICOS	      122.400	122.400</a:t>
            </a:r>
          </a:p>
          <a:p>
            <a:endParaRPr lang="es-ES" sz="800" dirty="0"/>
          </a:p>
          <a:p>
            <a:r>
              <a:rPr lang="es-ES" sz="2000" dirty="0"/>
              <a:t>TOTAL			                                      </a:t>
            </a:r>
            <a:r>
              <a:rPr lang="es-ES" sz="2000" b="1" dirty="0"/>
              <a:t>829.531	829.531</a:t>
            </a:r>
          </a:p>
          <a:p>
            <a:r>
              <a:rPr lang="es-ES" dirty="0"/>
              <a:t>						</a:t>
            </a:r>
          </a:p>
        </p:txBody>
      </p:sp>
    </p:spTree>
    <p:extLst>
      <p:ext uri="{BB962C8B-B14F-4D97-AF65-F5344CB8AC3E}">
        <p14:creationId xmlns:p14="http://schemas.microsoft.com/office/powerpoint/2010/main" val="740697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BB2F2C9C-68EB-B73D-1685-2C2F18034EAE}"/>
              </a:ext>
            </a:extLst>
          </p:cNvPr>
          <p:cNvGraphicFramePr>
            <a:graphicFrameLocks/>
          </p:cNvGraphicFramePr>
          <p:nvPr>
            <p:extLst>
              <p:ext uri="{D42A27DB-BD31-4B8C-83A1-F6EECF244321}">
                <p14:modId xmlns:p14="http://schemas.microsoft.com/office/powerpoint/2010/main" val="2458741759"/>
              </p:ext>
            </p:extLst>
          </p:nvPr>
        </p:nvGraphicFramePr>
        <p:xfrm>
          <a:off x="710698" y="742392"/>
          <a:ext cx="7722604"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078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2362B892-ACDC-123B-51F2-0FFF318D7A89}"/>
              </a:ext>
            </a:extLst>
          </p:cNvPr>
          <p:cNvSpPr txBox="1"/>
          <p:nvPr/>
        </p:nvSpPr>
        <p:spPr>
          <a:xfrm>
            <a:off x="318104" y="1581175"/>
            <a:ext cx="8280920" cy="1655261"/>
          </a:xfrm>
          <a:prstGeom prst="rect">
            <a:avLst/>
          </a:prstGeom>
          <a:noFill/>
        </p:spPr>
        <p:txBody>
          <a:bodyPr wrap="square">
            <a:spAutoFit/>
          </a:bodyPr>
          <a:lstStyle/>
          <a:p>
            <a:pPr algn="just">
              <a:lnSpc>
                <a:spcPct val="107000"/>
              </a:lnSpc>
              <a:spcAft>
                <a:spcPts val="800"/>
              </a:spcAft>
            </a:pPr>
            <a:r>
              <a:rPr lang="es-BO" sz="1800" dirty="0">
                <a:effectLst/>
                <a:latin typeface="Arial" panose="020B0604020202020204" pitchFamily="34" charset="0"/>
                <a:ea typeface="Calibri" panose="020F0502020204030204" pitchFamily="34" charset="0"/>
                <a:cs typeface="Arial" panose="020B0604020202020204" pitchFamily="34" charset="0"/>
              </a:rPr>
              <a:t>El Ministerio de Economía y Finanzas Públicas otorga a la Academia Nacional de Ciencias para su funcionamiento anualmente presupuestos para realizar sus actividades científicas y administrativas. </a:t>
            </a:r>
          </a:p>
          <a:p>
            <a:pPr algn="just">
              <a:lnSpc>
                <a:spcPct val="107000"/>
              </a:lnSpc>
              <a:spcAft>
                <a:spcPts val="800"/>
              </a:spcAft>
            </a:pPr>
            <a:r>
              <a:rPr lang="es-BO" dirty="0">
                <a:latin typeface="Arial" panose="020B0604020202020204" pitchFamily="34" charset="0"/>
                <a:ea typeface="Calibri" panose="020F0502020204030204" pitchFamily="34" charset="0"/>
                <a:cs typeface="Arial" panose="020B0604020202020204" pitchFamily="34" charset="0"/>
              </a:rPr>
              <a:t>Como </a:t>
            </a:r>
            <a:r>
              <a:rPr lang="es-BO" sz="1800" dirty="0">
                <a:effectLst/>
                <a:latin typeface="Arial" panose="020B0604020202020204" pitchFamily="34" charset="0"/>
                <a:ea typeface="Calibri" panose="020F0502020204030204" pitchFamily="34" charset="0"/>
                <a:cs typeface="Arial" panose="020B0604020202020204" pitchFamily="34" charset="0"/>
              </a:rPr>
              <a:t>ejemplo las bases presupuestarias para gastos corrientes de las últimas seis gestiones.</a:t>
            </a:r>
            <a:endParaRPr lang="es-BO" sz="16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B2F6F292-8E79-C577-BF65-5A02D0D3F9A1}"/>
              </a:ext>
            </a:extLst>
          </p:cNvPr>
          <p:cNvPicPr>
            <a:picLocks noChangeAspect="1"/>
          </p:cNvPicPr>
          <p:nvPr/>
        </p:nvPicPr>
        <p:blipFill>
          <a:blip r:embed="rId2"/>
          <a:stretch>
            <a:fillRect/>
          </a:stretch>
        </p:blipFill>
        <p:spPr>
          <a:xfrm>
            <a:off x="539552" y="3621565"/>
            <a:ext cx="7825865" cy="2906645"/>
          </a:xfrm>
          <a:prstGeom prst="rect">
            <a:avLst/>
          </a:prstGeom>
        </p:spPr>
      </p:pic>
      <p:sp>
        <p:nvSpPr>
          <p:cNvPr id="3" name="CuadroTexto 2">
            <a:extLst>
              <a:ext uri="{FF2B5EF4-FFF2-40B4-BE49-F238E27FC236}">
                <a16:creationId xmlns:a16="http://schemas.microsoft.com/office/drawing/2014/main" id="{6D0CD185-534F-BE37-25CD-EB1FA4478936}"/>
              </a:ext>
            </a:extLst>
          </p:cNvPr>
          <p:cNvSpPr txBox="1"/>
          <p:nvPr/>
        </p:nvSpPr>
        <p:spPr>
          <a:xfrm>
            <a:off x="1146196" y="583885"/>
            <a:ext cx="6624736" cy="671081"/>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RECURSOS: FUENTE 41-111 TRANSFERENCIAS TESORO GENERAL DE LA NACION. </a:t>
            </a:r>
            <a:endParaRPr lang="es-BO" sz="1600" b="1"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08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A6BE219-B537-5591-A22F-98FBED714C13}"/>
              </a:ext>
            </a:extLst>
          </p:cNvPr>
          <p:cNvPicPr>
            <a:picLocks noChangeAspect="1"/>
          </p:cNvPicPr>
          <p:nvPr/>
        </p:nvPicPr>
        <p:blipFill rotWithShape="1">
          <a:blip r:embed="rId2"/>
          <a:srcRect r="22220"/>
          <a:stretch/>
        </p:blipFill>
        <p:spPr>
          <a:xfrm>
            <a:off x="1574586" y="692696"/>
            <a:ext cx="5876230" cy="2376264"/>
          </a:xfrm>
          <a:prstGeom prst="rect">
            <a:avLst/>
          </a:prstGeom>
        </p:spPr>
      </p:pic>
      <p:sp>
        <p:nvSpPr>
          <p:cNvPr id="6" name="CuadroTexto 5">
            <a:extLst>
              <a:ext uri="{FF2B5EF4-FFF2-40B4-BE49-F238E27FC236}">
                <a16:creationId xmlns:a16="http://schemas.microsoft.com/office/drawing/2014/main" id="{C1FFA2AF-8F87-8B33-3DE5-6896BC62893A}"/>
              </a:ext>
            </a:extLst>
          </p:cNvPr>
          <p:cNvSpPr txBox="1"/>
          <p:nvPr/>
        </p:nvSpPr>
        <p:spPr>
          <a:xfrm>
            <a:off x="2160393" y="173256"/>
            <a:ext cx="4968552" cy="375424"/>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DISTRIBUCION DE LOS RECURSOS</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p:txBody>
      </p:sp>
      <p:graphicFrame>
        <p:nvGraphicFramePr>
          <p:cNvPr id="2" name="Gráfico 1">
            <a:extLst>
              <a:ext uri="{FF2B5EF4-FFF2-40B4-BE49-F238E27FC236}">
                <a16:creationId xmlns:a16="http://schemas.microsoft.com/office/drawing/2014/main" id="{9555D384-68E7-44F9-885C-C1561933ED2A}"/>
              </a:ext>
            </a:extLst>
          </p:cNvPr>
          <p:cNvGraphicFramePr>
            <a:graphicFrameLocks/>
          </p:cNvGraphicFramePr>
          <p:nvPr>
            <p:extLst>
              <p:ext uri="{D42A27DB-BD31-4B8C-83A1-F6EECF244321}">
                <p14:modId xmlns:p14="http://schemas.microsoft.com/office/powerpoint/2010/main" val="3621730234"/>
              </p:ext>
            </p:extLst>
          </p:nvPr>
        </p:nvGraphicFramePr>
        <p:xfrm>
          <a:off x="1718683" y="2780928"/>
          <a:ext cx="5706634" cy="3691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35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a 17">
            <a:extLst>
              <a:ext uri="{FF2B5EF4-FFF2-40B4-BE49-F238E27FC236}">
                <a16:creationId xmlns:a16="http://schemas.microsoft.com/office/drawing/2014/main" id="{520D08C5-3A09-8525-8706-9567C042214F}"/>
              </a:ext>
            </a:extLst>
          </p:cNvPr>
          <p:cNvGraphicFramePr/>
          <p:nvPr>
            <p:extLst>
              <p:ext uri="{D42A27DB-BD31-4B8C-83A1-F6EECF244321}">
                <p14:modId xmlns:p14="http://schemas.microsoft.com/office/powerpoint/2010/main" val="208507105"/>
              </p:ext>
            </p:extLst>
          </p:nvPr>
        </p:nvGraphicFramePr>
        <p:xfrm>
          <a:off x="683568" y="764704"/>
          <a:ext cx="7560840" cy="5436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06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A2FEA4F-9CC5-F71B-A813-9C0E24B23B54}"/>
              </a:ext>
            </a:extLst>
          </p:cNvPr>
          <p:cNvSpPr txBox="1"/>
          <p:nvPr/>
        </p:nvSpPr>
        <p:spPr>
          <a:xfrm>
            <a:off x="1403648" y="116632"/>
            <a:ext cx="6336704" cy="645690"/>
          </a:xfrm>
          <a:prstGeom prst="rect">
            <a:avLst/>
          </a:prstGeom>
          <a:noFill/>
        </p:spPr>
        <p:txBody>
          <a:bodyPr wrap="square">
            <a:spAutoFit/>
          </a:bodyPr>
          <a:lstStyle/>
          <a:p>
            <a:pPr algn="ctr">
              <a:lnSpc>
                <a:spcPct val="107000"/>
              </a:lnSpc>
              <a:spcAft>
                <a:spcPts val="800"/>
              </a:spcAft>
            </a:pPr>
            <a:r>
              <a:rPr lang="es-ES" sz="1400" b="1" dirty="0">
                <a:effectLst/>
                <a:latin typeface="Arial Black" panose="020B0A04020102020204" pitchFamily="34" charset="0"/>
                <a:ea typeface="Calibri" panose="020F0502020204030204" pitchFamily="34" charset="0"/>
                <a:cs typeface="Times New Roman" panose="02020603050405020304" pitchFamily="18" charset="0"/>
              </a:rPr>
              <a:t>PRESUPUESTO GESTION 2022</a:t>
            </a:r>
            <a:endParaRPr lang="es-BO" sz="12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400" b="1" dirty="0">
                <a:effectLst/>
                <a:latin typeface="Arial Black" panose="020B0A04020102020204" pitchFamily="34" charset="0"/>
                <a:ea typeface="Calibri" panose="020F0502020204030204" pitchFamily="34" charset="0"/>
                <a:cs typeface="Times New Roman" panose="02020603050405020304" pitchFamily="18" charset="0"/>
              </a:rPr>
              <a:t>FUENTE: 41 – 111 TESORO GENERAL DE LA NACION</a:t>
            </a:r>
            <a:endParaRPr lang="es-BO" sz="1200"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FE67E51C-05DA-DE8E-4A33-F6617C11A752}"/>
              </a:ext>
            </a:extLst>
          </p:cNvPr>
          <p:cNvPicPr>
            <a:picLocks noChangeAspect="1"/>
          </p:cNvPicPr>
          <p:nvPr/>
        </p:nvPicPr>
        <p:blipFill rotWithShape="1">
          <a:blip r:embed="rId2"/>
          <a:srcRect b="46451"/>
          <a:stretch/>
        </p:blipFill>
        <p:spPr>
          <a:xfrm>
            <a:off x="1307313" y="1122437"/>
            <a:ext cx="6529373" cy="5544616"/>
          </a:xfrm>
          <a:prstGeom prst="rect">
            <a:avLst/>
          </a:prstGeom>
        </p:spPr>
      </p:pic>
    </p:spTree>
    <p:extLst>
      <p:ext uri="{BB962C8B-B14F-4D97-AF65-F5344CB8AC3E}">
        <p14:creationId xmlns:p14="http://schemas.microsoft.com/office/powerpoint/2010/main" val="109210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332656"/>
            <a:ext cx="8568952" cy="6525344"/>
          </a:xfrm>
        </p:spPr>
        <p:txBody>
          <a:bodyPr>
            <a:normAutofit/>
          </a:bodyPr>
          <a:lstStyle/>
          <a:p>
            <a:pPr marL="0" indent="0">
              <a:buNone/>
            </a:pPr>
            <a:r>
              <a:rPr lang="es-BO" sz="2000" b="1" dirty="0">
                <a:latin typeface="Times New Roman" pitchFamily="18" charset="0"/>
                <a:cs typeface="Times New Roman" pitchFamily="18" charset="0"/>
              </a:rPr>
              <a:t>		</a:t>
            </a:r>
            <a:endParaRPr lang="es-ES" sz="2000" dirty="0">
              <a:latin typeface="Times New Roman" pitchFamily="18" charset="0"/>
              <a:cs typeface="Times New Roman" pitchFamily="18" charset="0"/>
            </a:endParaRPr>
          </a:p>
          <a:p>
            <a:pPr marL="0" indent="0">
              <a:buNone/>
            </a:pPr>
            <a:endParaRPr lang="es-ES" sz="2400" dirty="0"/>
          </a:p>
          <a:p>
            <a:endParaRPr lang="es-ES" sz="2400" dirty="0"/>
          </a:p>
          <a:p>
            <a:pPr marL="0" indent="0">
              <a:buNone/>
            </a:pPr>
            <a:endParaRPr lang="es-ES" sz="2400" dirty="0"/>
          </a:p>
          <a:p>
            <a:pPr marL="0" indent="0">
              <a:buNone/>
            </a:pPr>
            <a:endParaRPr lang="es-ES" dirty="0"/>
          </a:p>
        </p:txBody>
      </p:sp>
      <p:pic>
        <p:nvPicPr>
          <p:cNvPr id="4" name="Imagen 3">
            <a:extLst>
              <a:ext uri="{FF2B5EF4-FFF2-40B4-BE49-F238E27FC236}">
                <a16:creationId xmlns:a16="http://schemas.microsoft.com/office/drawing/2014/main" id="{BABF1BB1-68A2-F684-0906-D6CC85977E4C}"/>
              </a:ext>
            </a:extLst>
          </p:cNvPr>
          <p:cNvPicPr>
            <a:picLocks noChangeAspect="1"/>
          </p:cNvPicPr>
          <p:nvPr/>
        </p:nvPicPr>
        <p:blipFill>
          <a:blip r:embed="rId2"/>
          <a:stretch>
            <a:fillRect/>
          </a:stretch>
        </p:blipFill>
        <p:spPr>
          <a:xfrm>
            <a:off x="1115616" y="902227"/>
            <a:ext cx="7162007" cy="5386201"/>
          </a:xfrm>
          <a:prstGeom prst="rect">
            <a:avLst/>
          </a:prstGeom>
        </p:spPr>
      </p:pic>
    </p:spTree>
    <p:extLst>
      <p:ext uri="{BB962C8B-B14F-4D97-AF65-F5344CB8AC3E}">
        <p14:creationId xmlns:p14="http://schemas.microsoft.com/office/powerpoint/2010/main" val="313389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746852D-3029-26B8-5851-5373B211DA34}"/>
              </a:ext>
            </a:extLst>
          </p:cNvPr>
          <p:cNvSpPr txBox="1"/>
          <p:nvPr/>
        </p:nvSpPr>
        <p:spPr>
          <a:xfrm>
            <a:off x="656692" y="260648"/>
            <a:ext cx="7830616" cy="1469698"/>
          </a:xfrm>
          <a:prstGeom prst="rect">
            <a:avLst/>
          </a:prstGeom>
          <a:noFill/>
        </p:spPr>
        <p:txBody>
          <a:bodyPr wrap="square">
            <a:spAutoFit/>
          </a:bodyPr>
          <a:lstStyle/>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ESTADO DE EJECUCION DEL PRESUPUESTO</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AL </a:t>
            </a:r>
            <a:r>
              <a:rPr lang="es-BO" b="1" dirty="0">
                <a:latin typeface="Arial Black" panose="020B0A04020102020204" pitchFamily="34" charset="0"/>
                <a:ea typeface="Calibri" panose="020F0502020204030204" pitchFamily="34" charset="0"/>
                <a:cs typeface="Times New Roman" panose="02020603050405020304" pitchFamily="18" charset="0"/>
              </a:rPr>
              <a:t>31</a:t>
            </a:r>
            <a:r>
              <a:rPr lang="es-BO" sz="1800" b="1" dirty="0">
                <a:effectLst/>
                <a:latin typeface="Arial Black" panose="020B0A04020102020204" pitchFamily="34" charset="0"/>
                <a:ea typeface="Calibri" panose="020F0502020204030204" pitchFamily="34" charset="0"/>
                <a:cs typeface="Times New Roman" panose="02020603050405020304" pitchFamily="18" charset="0"/>
              </a:rPr>
              <a:t> DE DICIEMBRE DE 2022</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BO" sz="1800" b="1" dirty="0">
                <a:effectLst/>
                <a:latin typeface="Arial Black" panose="020B0A04020102020204" pitchFamily="34" charset="0"/>
                <a:ea typeface="Calibri" panose="020F0502020204030204" pitchFamily="34" charset="0"/>
                <a:cs typeface="Times New Roman" panose="02020603050405020304" pitchFamily="18" charset="0"/>
              </a:rPr>
              <a:t>FUENTE 41-111 TRANSFERENCIAS TESORO GENERAL DE LA NACION</a:t>
            </a:r>
            <a:endParaRPr lang="es-BO" sz="1600" dirty="0">
              <a:effectLst/>
              <a:latin typeface="Arial Black" panose="020B0A04020102020204" pitchFamily="34" charset="0"/>
              <a:ea typeface="Calibri" panose="020F0502020204030204" pitchFamily="34"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D3629A99-9CE7-79F0-E6B8-C824876D1FEA}"/>
              </a:ext>
            </a:extLst>
          </p:cNvPr>
          <p:cNvGraphicFramePr>
            <a:graphicFrameLocks noGrp="1"/>
          </p:cNvGraphicFramePr>
          <p:nvPr>
            <p:extLst>
              <p:ext uri="{D42A27DB-BD31-4B8C-83A1-F6EECF244321}">
                <p14:modId xmlns:p14="http://schemas.microsoft.com/office/powerpoint/2010/main" val="2958078209"/>
              </p:ext>
            </p:extLst>
          </p:nvPr>
        </p:nvGraphicFramePr>
        <p:xfrm>
          <a:off x="179512" y="2276872"/>
          <a:ext cx="8856984" cy="3528393"/>
        </p:xfrm>
        <a:graphic>
          <a:graphicData uri="http://schemas.openxmlformats.org/drawingml/2006/table">
            <a:tbl>
              <a:tblPr firstRow="1" firstCol="1" bandRow="1"/>
              <a:tblGrid>
                <a:gridCol w="891514">
                  <a:extLst>
                    <a:ext uri="{9D8B030D-6E8A-4147-A177-3AD203B41FA5}">
                      <a16:colId xmlns:a16="http://schemas.microsoft.com/office/drawing/2014/main" val="2954355776"/>
                    </a:ext>
                  </a:extLst>
                </a:gridCol>
                <a:gridCol w="1196718">
                  <a:extLst>
                    <a:ext uri="{9D8B030D-6E8A-4147-A177-3AD203B41FA5}">
                      <a16:colId xmlns:a16="http://schemas.microsoft.com/office/drawing/2014/main" val="2638941020"/>
                    </a:ext>
                  </a:extLst>
                </a:gridCol>
                <a:gridCol w="1352084">
                  <a:extLst>
                    <a:ext uri="{9D8B030D-6E8A-4147-A177-3AD203B41FA5}">
                      <a16:colId xmlns:a16="http://schemas.microsoft.com/office/drawing/2014/main" val="3831552246"/>
                    </a:ext>
                  </a:extLst>
                </a:gridCol>
                <a:gridCol w="1723489">
                  <a:extLst>
                    <a:ext uri="{9D8B030D-6E8A-4147-A177-3AD203B41FA5}">
                      <a16:colId xmlns:a16="http://schemas.microsoft.com/office/drawing/2014/main" val="2617214936"/>
                    </a:ext>
                  </a:extLst>
                </a:gridCol>
                <a:gridCol w="1277639">
                  <a:extLst>
                    <a:ext uri="{9D8B030D-6E8A-4147-A177-3AD203B41FA5}">
                      <a16:colId xmlns:a16="http://schemas.microsoft.com/office/drawing/2014/main" val="1460582867"/>
                    </a:ext>
                  </a:extLst>
                </a:gridCol>
                <a:gridCol w="1263412">
                  <a:extLst>
                    <a:ext uri="{9D8B030D-6E8A-4147-A177-3AD203B41FA5}">
                      <a16:colId xmlns:a16="http://schemas.microsoft.com/office/drawing/2014/main" val="1755284289"/>
                    </a:ext>
                  </a:extLst>
                </a:gridCol>
                <a:gridCol w="1152128">
                  <a:extLst>
                    <a:ext uri="{9D8B030D-6E8A-4147-A177-3AD203B41FA5}">
                      <a16:colId xmlns:a16="http://schemas.microsoft.com/office/drawing/2014/main" val="2890959264"/>
                    </a:ext>
                  </a:extLst>
                </a:gridCol>
              </a:tblGrid>
              <a:tr h="603843">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Código</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Descripción</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Presupuesto Aprobado</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Modificaciones presupuestarias</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Presupuesto VIGENTE</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Presupuesto Ejecutado</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BO" sz="1200" b="1" cap="all"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Saldo</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C9C9C9"/>
                      </a:solidFill>
                      <a:prstDash val="solid"/>
                      <a:round/>
                      <a:headEnd type="none" w="med" len="med"/>
                      <a:tailEnd type="none" w="med" len="med"/>
                    </a:lnB>
                    <a:solidFill>
                      <a:srgbClr val="FFFFFF"/>
                    </a:solidFill>
                  </a:tcPr>
                </a:tc>
                <a:extLst>
                  <a:ext uri="{0D108BD9-81ED-4DB2-BD59-A6C34878D82A}">
                    <a16:rowId xmlns:a16="http://schemas.microsoft.com/office/drawing/2014/main" val="2843140610"/>
                  </a:ext>
                </a:extLst>
              </a:tr>
              <a:tr h="827183">
                <a:tc>
                  <a:txBody>
                    <a:bodyPr/>
                    <a:lstStyle/>
                    <a:p>
                      <a:pPr algn="l">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10000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BO" sz="1600"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Servicios personales </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611.033</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+/- 13.797</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611.033</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565.611,83</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45.421,17</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2522054844"/>
                  </a:ext>
                </a:extLst>
              </a:tr>
              <a:tr h="883247">
                <a:tc>
                  <a:txBody>
                    <a:bodyPr/>
                    <a:lstStyle/>
                    <a:p>
                      <a:pPr algn="l">
                        <a:lnSpc>
                          <a:spcPct val="107000"/>
                        </a:lnSpc>
                        <a:spcAft>
                          <a:spcPts val="800"/>
                        </a:spcAft>
                      </a:pPr>
                      <a:r>
                        <a:rPr lang="es-BO" sz="1600" b="1" cap="all">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20000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C9C9C9"/>
                      </a:solidFill>
                      <a:prstDash val="solid"/>
                      <a:round/>
                      <a:headEnd type="none" w="med" len="med"/>
                      <a:tailEnd type="none" w="med" len="med"/>
                    </a:lnR>
                    <a:lnT>
                      <a:noFill/>
                    </a:lnT>
                    <a:lnB>
                      <a:noFill/>
                    </a:lnB>
                    <a:solidFill>
                      <a:srgbClr val="FFFFFF"/>
                    </a:solidFill>
                  </a:tcPr>
                </a:tc>
                <a:tc>
                  <a:txBody>
                    <a:bodyPr/>
                    <a:lstStyle/>
                    <a:p>
                      <a:pPr>
                        <a:lnSpc>
                          <a:spcPct val="107000"/>
                        </a:lnSpc>
                        <a:spcAft>
                          <a:spcPts val="800"/>
                        </a:spcAft>
                      </a:pPr>
                      <a:r>
                        <a:rPr lang="es-BO" sz="1600"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Servicios no personales </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27.370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+/- 480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+796</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28.166</a:t>
                      </a:r>
                      <a:endParaRPr lang="es-BO"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23.227,94</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dirty="0">
                          <a:effectLst/>
                          <a:latin typeface="Avenir Next LT Pro Light" panose="020B0304020202020204" pitchFamily="34" charset="0"/>
                          <a:ea typeface="Times New Roman" panose="02020603050405020304" pitchFamily="18" charset="0"/>
                          <a:cs typeface="Calibri" panose="020F0502020204030204" pitchFamily="34" charset="0"/>
                        </a:rPr>
                        <a:t>4.938,06</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378725434"/>
                  </a:ext>
                </a:extLst>
              </a:tr>
              <a:tr h="938393">
                <a:tc>
                  <a:txBody>
                    <a:bodyPr/>
                    <a:lstStyle/>
                    <a:p>
                      <a:pPr algn="l">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30000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C9C9C9"/>
                      </a:solidFill>
                      <a:prstDash val="solid"/>
                      <a:round/>
                      <a:headEnd type="none" w="med" len="med"/>
                      <a:tailEnd type="none" w="med" len="med"/>
                    </a:lnR>
                    <a:lnT>
                      <a:noFill/>
                    </a:lnT>
                    <a:lnB>
                      <a:noFill/>
                    </a:lnB>
                    <a:solidFill>
                      <a:srgbClr val="FFFFFF"/>
                    </a:solidFill>
                  </a:tcPr>
                </a:tc>
                <a:tc>
                  <a:txBody>
                    <a:bodyPr/>
                    <a:lstStyle/>
                    <a:p>
                      <a:pPr>
                        <a:lnSpc>
                          <a:spcPct val="107000"/>
                        </a:lnSpc>
                        <a:spcAft>
                          <a:spcPts val="800"/>
                        </a:spcAft>
                      </a:pPr>
                      <a:r>
                        <a:rPr lang="es-BO" sz="1600"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Materiales y suministros </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68.728</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+/- 250</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BO" sz="160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-796</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67.932</a:t>
                      </a:r>
                      <a:endParaRPr lang="es-BO"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67.923,30</a:t>
                      </a:r>
                      <a:endParaRPr lang="es-BO"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8,70</a:t>
                      </a:r>
                      <a:endParaRPr lang="es-B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2251386185"/>
                  </a:ext>
                </a:extLst>
              </a:tr>
              <a:tr h="275727">
                <a:tc gridSpan="2">
                  <a:txBody>
                    <a:bodyPr/>
                    <a:lstStyle/>
                    <a:p>
                      <a:pPr algn="r">
                        <a:lnSpc>
                          <a:spcPct val="107000"/>
                        </a:lnSpc>
                        <a:spcAft>
                          <a:spcPts val="800"/>
                        </a:spcAft>
                      </a:pPr>
                      <a:r>
                        <a:rPr lang="es-BO" sz="1600" b="1" cap="all">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TOTALES</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C9C9C9"/>
                      </a:solidFill>
                      <a:prstDash val="solid"/>
                      <a:round/>
                      <a:headEnd type="none" w="med" len="med"/>
                      <a:tailEnd type="none" w="med" len="med"/>
                    </a:lnR>
                    <a:lnT>
                      <a:noFill/>
                    </a:lnT>
                    <a:lnB>
                      <a:noFill/>
                    </a:lnB>
                    <a:solidFill>
                      <a:srgbClr val="FFFFFF"/>
                    </a:solidFill>
                  </a:tcPr>
                </a:tc>
                <a:tc hMerge="1">
                  <a:txBody>
                    <a:bodyPr/>
                    <a:lstStyle/>
                    <a:p>
                      <a:endParaRPr lang="es-BO"/>
                    </a:p>
                  </a:txBody>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707.131</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707.131</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656.763,07</a:t>
                      </a:r>
                      <a:endParaRPr lang="es-B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tc>
                  <a:txBody>
                    <a:bodyPr/>
                    <a:lstStyle/>
                    <a:p>
                      <a:pPr algn="r">
                        <a:lnSpc>
                          <a:spcPct val="107000"/>
                        </a:lnSpc>
                        <a:spcAft>
                          <a:spcPts val="800"/>
                        </a:spcAft>
                      </a:pPr>
                      <a:r>
                        <a:rPr lang="es-BO" sz="1600" b="1" dirty="0">
                          <a:solidFill>
                            <a:srgbClr val="000000"/>
                          </a:solidFill>
                          <a:effectLst/>
                          <a:latin typeface="Avenir Next LT Pro Light" panose="020B0304020202020204" pitchFamily="34" charset="0"/>
                          <a:ea typeface="Times New Roman" panose="02020603050405020304" pitchFamily="18" charset="0"/>
                          <a:cs typeface="Calibri" panose="020F0502020204030204" pitchFamily="34" charset="0"/>
                        </a:rPr>
                        <a:t>50.367,93</a:t>
                      </a:r>
                      <a:endParaRPr lang="es-B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C9C9C9"/>
                      </a:solidFill>
                      <a:prstDash val="solid"/>
                      <a:round/>
                      <a:headEnd type="none" w="med" len="med"/>
                      <a:tailEnd type="none" w="med" len="med"/>
                    </a:lnL>
                    <a:lnR w="12700" cap="flat" cmpd="sng" algn="ctr">
                      <a:solidFill>
                        <a:srgbClr val="C9C9C9"/>
                      </a:solidFill>
                      <a:prstDash val="solid"/>
                      <a:round/>
                      <a:headEnd type="none" w="med" len="med"/>
                      <a:tailEnd type="none" w="med" len="med"/>
                    </a:lnR>
                    <a:lnT w="12700" cap="flat" cmpd="sng" algn="ctr">
                      <a:solidFill>
                        <a:srgbClr val="C9C9C9"/>
                      </a:solidFill>
                      <a:prstDash val="solid"/>
                      <a:round/>
                      <a:headEnd type="none" w="med" len="med"/>
                      <a:tailEnd type="none" w="med" len="med"/>
                    </a:lnT>
                    <a:lnB w="1270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331533974"/>
                  </a:ext>
                </a:extLst>
              </a:tr>
            </a:tbl>
          </a:graphicData>
        </a:graphic>
      </p:graphicFrame>
    </p:spTree>
    <p:extLst>
      <p:ext uri="{BB962C8B-B14F-4D97-AF65-F5344CB8AC3E}">
        <p14:creationId xmlns:p14="http://schemas.microsoft.com/office/powerpoint/2010/main" val="16338087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TotalTime>
  <Words>1052</Words>
  <Application>Microsoft Office PowerPoint</Application>
  <PresentationFormat>Presentación en pantalla (4:3)</PresentationFormat>
  <Paragraphs>156</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Arial Black</vt:lpstr>
      <vt:lpstr>Avenir Next LT Pro Light</vt:lpstr>
      <vt:lpstr>Calibri</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64</cp:revision>
  <dcterms:created xsi:type="dcterms:W3CDTF">2015-03-23T16:13:00Z</dcterms:created>
  <dcterms:modified xsi:type="dcterms:W3CDTF">2023-02-24T13:40:59Z</dcterms:modified>
</cp:coreProperties>
</file>